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88" r:id="rId1"/>
  </p:sldMasterIdLst>
  <p:notesMasterIdLst>
    <p:notesMasterId r:id="rId89"/>
  </p:notesMasterIdLst>
  <p:sldIdLst>
    <p:sldId id="257" r:id="rId2"/>
    <p:sldId id="317" r:id="rId3"/>
    <p:sldId id="258" r:id="rId4"/>
    <p:sldId id="259" r:id="rId5"/>
    <p:sldId id="261" r:id="rId6"/>
    <p:sldId id="264" r:id="rId7"/>
    <p:sldId id="260" r:id="rId8"/>
    <p:sldId id="265" r:id="rId9"/>
    <p:sldId id="267" r:id="rId10"/>
    <p:sldId id="268" r:id="rId11"/>
    <p:sldId id="269" r:id="rId12"/>
    <p:sldId id="270" r:id="rId13"/>
    <p:sldId id="262" r:id="rId14"/>
    <p:sldId id="263" r:id="rId15"/>
    <p:sldId id="271" r:id="rId16"/>
    <p:sldId id="274" r:id="rId17"/>
    <p:sldId id="277" r:id="rId18"/>
    <p:sldId id="279" r:id="rId19"/>
    <p:sldId id="281" r:id="rId20"/>
    <p:sldId id="280" r:id="rId21"/>
    <p:sldId id="282" r:id="rId22"/>
    <p:sldId id="278" r:id="rId23"/>
    <p:sldId id="305" r:id="rId24"/>
    <p:sldId id="302" r:id="rId25"/>
    <p:sldId id="320" r:id="rId26"/>
    <p:sldId id="321" r:id="rId27"/>
    <p:sldId id="322" r:id="rId28"/>
    <p:sldId id="323" r:id="rId29"/>
    <p:sldId id="324" r:id="rId30"/>
    <p:sldId id="325" r:id="rId31"/>
    <p:sldId id="326" r:id="rId32"/>
    <p:sldId id="327" r:id="rId33"/>
    <p:sldId id="303" r:id="rId34"/>
    <p:sldId id="306" r:id="rId35"/>
    <p:sldId id="307" r:id="rId36"/>
    <p:sldId id="319" r:id="rId37"/>
    <p:sldId id="328" r:id="rId38"/>
    <p:sldId id="329" r:id="rId39"/>
    <p:sldId id="330" r:id="rId40"/>
    <p:sldId id="332" r:id="rId41"/>
    <p:sldId id="331" r:id="rId42"/>
    <p:sldId id="308" r:id="rId43"/>
    <p:sldId id="310" r:id="rId44"/>
    <p:sldId id="311" r:id="rId45"/>
    <p:sldId id="309" r:id="rId46"/>
    <p:sldId id="283" r:id="rId47"/>
    <p:sldId id="313" r:id="rId48"/>
    <p:sldId id="312" r:id="rId49"/>
    <p:sldId id="284" r:id="rId50"/>
    <p:sldId id="285" r:id="rId51"/>
    <p:sldId id="286" r:id="rId52"/>
    <p:sldId id="298" r:id="rId53"/>
    <p:sldId id="288" r:id="rId54"/>
    <p:sldId id="289" r:id="rId55"/>
    <p:sldId id="290" r:id="rId56"/>
    <p:sldId id="292" r:id="rId57"/>
    <p:sldId id="314" r:id="rId58"/>
    <p:sldId id="316" r:id="rId59"/>
    <p:sldId id="315" r:id="rId60"/>
    <p:sldId id="291" r:id="rId61"/>
    <p:sldId id="287" r:id="rId62"/>
    <p:sldId id="294" r:id="rId63"/>
    <p:sldId id="295" r:id="rId64"/>
    <p:sldId id="296" r:id="rId65"/>
    <p:sldId id="297" r:id="rId66"/>
    <p:sldId id="333" r:id="rId67"/>
    <p:sldId id="334" r:id="rId68"/>
    <p:sldId id="335" r:id="rId69"/>
    <p:sldId id="336" r:id="rId70"/>
    <p:sldId id="337" r:id="rId71"/>
    <p:sldId id="338" r:id="rId72"/>
    <p:sldId id="339" r:id="rId73"/>
    <p:sldId id="340" r:id="rId74"/>
    <p:sldId id="341" r:id="rId75"/>
    <p:sldId id="342" r:id="rId76"/>
    <p:sldId id="343" r:id="rId77"/>
    <p:sldId id="344" r:id="rId78"/>
    <p:sldId id="345" r:id="rId79"/>
    <p:sldId id="346" r:id="rId80"/>
    <p:sldId id="347" r:id="rId81"/>
    <p:sldId id="299" r:id="rId82"/>
    <p:sldId id="300" r:id="rId83"/>
    <p:sldId id="301" r:id="rId84"/>
    <p:sldId id="275" r:id="rId85"/>
    <p:sldId id="273" r:id="rId86"/>
    <p:sldId id="272" r:id="rId87"/>
    <p:sldId id="318" r:id="rId88"/>
  </p:sldIdLst>
  <p:sldSz cx="9144000" cy="6858000" type="letter"/>
  <p:notesSz cx="6858000" cy="92964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970" autoAdjust="0"/>
    <p:restoredTop sz="73541" autoAdjust="0"/>
  </p:normalViewPr>
  <p:slideViewPr>
    <p:cSldViewPr snapToGrid="0" snapToObjects="1">
      <p:cViewPr>
        <p:scale>
          <a:sx n="80" d="100"/>
          <a:sy n="80" d="100"/>
        </p:scale>
        <p:origin x="-1368" y="-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printerSettings" Target="printerSettings/printerSettings1.bin"/><Relationship Id="rId91" Type="http://schemas.openxmlformats.org/officeDocument/2006/relationships/presProps" Target="presProps.xml"/><Relationship Id="rId92" Type="http://schemas.openxmlformats.org/officeDocument/2006/relationships/viewProps" Target="viewProps.xml"/><Relationship Id="rId93" Type="http://schemas.openxmlformats.org/officeDocument/2006/relationships/theme" Target="theme/theme1.xml"/><Relationship Id="rId94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1.png>
</file>

<file path=ppt/media/image125.png>
</file>

<file path=ppt/media/image135.png>
</file>

<file path=ppt/media/image139.png>
</file>

<file path=ppt/media/image147.png>
</file>

<file path=ppt/media/image148.png>
</file>

<file path=ppt/media/image193.png>
</file>

<file path=ppt/media/image195.png>
</file>

<file path=ppt/media/image196.png>
</file>

<file path=ppt/media/image199.png>
</file>

<file path=ppt/media/image46.png>
</file>

<file path=ppt/media/image48.png>
</file>

<file path=ppt/media/image52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819D83-6D43-9A49-9288-84F9CB4FB631}" type="datetimeFigureOut">
              <a:rPr lang="fr-FR" smtClean="0"/>
              <a:t>12-03-30</a:t>
            </a:fld>
            <a:endParaRPr lang="en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049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16425"/>
            <a:ext cx="548640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n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2971800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829675"/>
            <a:ext cx="2971800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20F3C0-FC1F-3840-8AA1-4FF29BDBE3A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51156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fr-CA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38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66250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39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66250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40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66250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41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66250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46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32071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47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32071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48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32071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49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32071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50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50888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51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50888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3750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52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50888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53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50888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54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50888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55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66250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56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66250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57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66250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58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66250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59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66250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60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662505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64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9867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3293917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65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662505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CA" dirty="0" smtClean="0"/>
              <a:t>Traite le cas</a:t>
            </a:r>
            <a:r>
              <a:rPr lang="fr-CA" baseline="0" dirty="0" smtClean="0"/>
              <a:t> avec plusieurs sorties</a:t>
            </a:r>
          </a:p>
          <a:p>
            <a:pPr marL="171450" indent="-171450">
              <a:buFontTx/>
              <a:buChar char="-"/>
            </a:pPr>
            <a:r>
              <a:rPr lang="fr-CA" baseline="0" dirty="0" smtClean="0"/>
              <a:t>Bug dans la la notation: dans </a:t>
            </a:r>
            <a:r>
              <a:rPr lang="fr-CA" baseline="0" dirty="0" err="1" smtClean="0"/>
              <a:t>y_i</a:t>
            </a:r>
            <a:r>
              <a:rPr lang="fr-CA" baseline="0" dirty="0" smtClean="0"/>
              <a:t> et dans </a:t>
            </a:r>
            <a:r>
              <a:rPr lang="fr-CA" baseline="0" dirty="0" err="1" smtClean="0"/>
              <a:t>a_j</a:t>
            </a:r>
            <a:r>
              <a:rPr lang="fr-CA" baseline="0" dirty="0" smtClean="0"/>
              <a:t>, j ne veut pas dire la même chose! </a:t>
            </a:r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66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858897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81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502213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82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502213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83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50221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20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480641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480641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32071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32071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36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66250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37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6625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CA" noProof="0" dirty="0" smtClean="0"/>
              <a:t>Cliquez</a:t>
            </a:r>
            <a:r>
              <a:rPr lang="fr-CA" dirty="0" smtClean="0"/>
              <a:t> et modifiez le titre</a:t>
            </a:r>
            <a:endParaRPr lang="fr-CA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 smtClean="0"/>
              <a:t>Cliquez pour modifier le style des sous-titres du masque</a:t>
            </a:r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CA" smtClean="0"/>
              <a:t>IFT615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970EBC-DEDC-B64A-8137-F5EF6668740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ZoneTexte 6"/>
          <p:cNvSpPr txBox="1"/>
          <p:nvPr userDrawn="1"/>
        </p:nvSpPr>
        <p:spPr>
          <a:xfrm>
            <a:off x="1583444" y="652284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77467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Cliquez et modifiez le titre</a:t>
            </a:r>
            <a:endParaRPr lang="fr-CA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E873E9-403C-E54C-B3EF-EEEB6CCF45A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669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CA" smtClean="0"/>
              <a:t>Cliquez et modifiez le titre</a:t>
            </a:r>
            <a:endParaRPr lang="fr-CA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867087-DBD4-E14D-B83F-3C1B1C6C187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246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re. Texte et diagram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3" y="101600"/>
            <a:ext cx="8683625" cy="990600"/>
          </a:xfrm>
        </p:spPr>
        <p:txBody>
          <a:bodyPr/>
          <a:lstStyle/>
          <a:p>
            <a:r>
              <a:rPr lang="fr-CA" smtClean="0"/>
              <a:t>Cliquez et modifiez le titre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27013" y="1244600"/>
            <a:ext cx="4265612" cy="5029200"/>
          </a:xfrm>
        </p:spPr>
        <p:txBody>
          <a:bodyPr/>
          <a:lstStyle/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025" y="1244600"/>
            <a:ext cx="4265613" cy="5029200"/>
          </a:xfrm>
        </p:spPr>
        <p:txBody>
          <a:bodyPr/>
          <a:lstStyle/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n-CA"/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9B26AA-EAB6-E242-A2C7-DBF0D7ED984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5432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>
  <p:cSld name="1_Titre. Texte et diagram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3" y="101600"/>
            <a:ext cx="8683625" cy="990600"/>
          </a:xfrm>
        </p:spPr>
        <p:txBody>
          <a:bodyPr/>
          <a:lstStyle/>
          <a:p>
            <a:r>
              <a:rPr lang="fr-CA" smtClean="0"/>
              <a:t>Cliquez et modifiez le titre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7013" y="1244600"/>
            <a:ext cx="4265612" cy="5029200"/>
          </a:xfrm>
        </p:spPr>
        <p:txBody>
          <a:bodyPr/>
          <a:lstStyle/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5025" y="1244600"/>
            <a:ext cx="4265613" cy="5029200"/>
          </a:xfrm>
        </p:spPr>
        <p:txBody>
          <a:bodyPr/>
          <a:lstStyle/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n-CA"/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CA" smtClean="0"/>
              <a:t>IFT615</a:t>
            </a:r>
            <a:endParaRPr lang="en-US" dirty="0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smtClean="0"/>
              <a:t>Hugo Larochelle</a:t>
            </a:r>
            <a:endParaRPr lang="en-US" dirty="0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2E19DA-3BF2-924C-9825-7E4F96C8718E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422640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Cliquez</a:t>
            </a:r>
            <a:r>
              <a:rPr lang="fr-CA" dirty="0" smtClean="0"/>
              <a:t> et modifiez le titre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143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CA" smtClean="0"/>
              <a:t>Cliquez et modifiez le titre</a:t>
            </a:r>
            <a:endParaRPr lang="fr-CA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57F92C-10F7-FF43-A8A5-46A9B0E1505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472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Cliquez et modifiez le titre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fr-CA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fr-CA" dirty="0"/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9AB9FA-4AC1-5C4A-9858-B3C85FD235F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422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CA" smtClean="0"/>
              <a:t>Cliquez et modifiez le titre</a:t>
            </a:r>
            <a:endParaRPr lang="fr-CA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fr-CA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fr-CA"/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25264E-3AC8-5047-9E51-6AFC4E88833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589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Cliquez et modifiez le titre</a:t>
            </a:r>
            <a:endParaRPr lang="fr-CA"/>
          </a:p>
        </p:txBody>
      </p:sp>
      <p:sp>
        <p:nvSpPr>
          <p:cNvPr id="3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4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5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1177E7-32DB-8649-BE34-1EBD5CCED9F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514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3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4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E35F6E-183C-CD44-89F2-98093DF21D6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396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A" smtClean="0"/>
              <a:t>Cliquez et modifiez le titre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fr-CA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C6F5CF-C135-B045-8852-9027F9DA96F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48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A" smtClean="0"/>
              <a:t>Cliquez et modifiez le titre</a:t>
            </a:r>
            <a:endParaRPr lang="fr-CA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fr-CA" noProof="0" smtClean="0"/>
              <a:t>Faire glisser l'image vers l'espace réservé ou cliquer sur l'icône pour l'ajouter</a:t>
            </a:r>
            <a:endParaRPr lang="fr-CA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A3484B-B1A0-2649-B1F7-2535E127560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26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Espace réservé du titre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CA" noProof="0" dirty="0"/>
              <a:t>Cliquez</a:t>
            </a:r>
            <a:r>
              <a:rPr lang="fr-CA" dirty="0"/>
              <a:t> et modifiez le titre</a:t>
            </a:r>
          </a:p>
        </p:txBody>
      </p:sp>
      <p:sp>
        <p:nvSpPr>
          <p:cNvPr id="83971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  <a:p>
            <a:pPr lvl="3"/>
            <a:r>
              <a:rPr lang="fr-CA" dirty="0"/>
              <a:t>Quatrième niveau</a:t>
            </a:r>
          </a:p>
          <a:p>
            <a:pPr lvl="4"/>
            <a:r>
              <a:rPr lang="fr-CA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03225" y="6438900"/>
            <a:ext cx="17637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smtClean="0">
                <a:solidFill>
                  <a:schemeClr val="tx1"/>
                </a:solidFill>
                <a:latin typeface="Calibri"/>
              </a:defRPr>
            </a:lvl1pPr>
          </a:lstStyle>
          <a:p>
            <a:pPr>
              <a:defRPr/>
            </a:pPr>
            <a:r>
              <a:rPr lang="fr-CA" smtClean="0"/>
              <a:t>IFT615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73413" y="643890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smtClean="0">
                <a:solidFill>
                  <a:schemeClr val="tx1"/>
                </a:solidFill>
                <a:latin typeface="Calibri"/>
              </a:defRPr>
            </a:lvl1pPr>
          </a:lstStyle>
          <a:p>
            <a:pPr>
              <a:defRPr/>
            </a:pPr>
            <a:r>
              <a:rPr lang="de-DE" smtClean="0"/>
              <a:t>Hugo Larochelle</a:t>
            </a:r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84950" y="643890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smtClean="0">
                <a:solidFill>
                  <a:schemeClr val="tx1"/>
                </a:solidFill>
                <a:latin typeface="Calibri"/>
              </a:defRPr>
            </a:lvl1pPr>
          </a:lstStyle>
          <a:p>
            <a:pPr>
              <a:defRPr/>
            </a:pPr>
            <a:fld id="{ED2E19DA-3BF2-924C-9825-7E4F96C8718E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31" name="ZoneTexte 9"/>
          <p:cNvSpPr txBox="1">
            <a:spLocks noChangeArrowheads="1"/>
          </p:cNvSpPr>
          <p:nvPr/>
        </p:nvSpPr>
        <p:spPr bwMode="auto">
          <a:xfrm>
            <a:off x="7907338" y="6607175"/>
            <a:ext cx="1857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defRPr/>
            </a:pPr>
            <a:endParaRPr lang="en-CA" sz="1800"/>
          </a:p>
        </p:txBody>
      </p:sp>
      <p:sp>
        <p:nvSpPr>
          <p:cNvPr id="83976" name="Rectangle 6"/>
          <p:cNvSpPr>
            <a:spLocks noChangeArrowheads="1"/>
          </p:cNvSpPr>
          <p:nvPr/>
        </p:nvSpPr>
        <p:spPr bwMode="auto">
          <a:xfrm>
            <a:off x="428625" y="6419850"/>
            <a:ext cx="8715375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CA" b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3200" b="1" kern="1200">
          <a:solidFill>
            <a:srgbClr val="660066"/>
          </a:solidFill>
          <a:latin typeface="Arial"/>
          <a:ea typeface="ＭＳ Ｐゴシック" charset="0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Clr>
          <a:srgbClr val="0000FF"/>
        </a:buClr>
        <a:buSzPct val="125000"/>
        <a:buFont typeface="Lucida Grande" charset="0"/>
        <a:buChar char="●"/>
        <a:defRPr sz="20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Clr>
          <a:srgbClr val="0000FF"/>
        </a:buClr>
        <a:buSzPct val="85000"/>
        <a:buFont typeface="Wingdings" charset="0"/>
        <a:buChar char="u"/>
        <a:defRPr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0000FF"/>
        </a:buClr>
        <a:buFont typeface="Lucida Grande" charset="0"/>
        <a:buChar char="»"/>
        <a:defRPr sz="16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0000FF"/>
        </a:buClr>
        <a:buFont typeface="Arial" charset="0"/>
        <a:buChar char="–"/>
        <a:defRPr sz="16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0000FF"/>
        </a:buClr>
        <a:buFont typeface="Arial" charset="0"/>
        <a:buChar char="»"/>
        <a:defRPr sz="16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CA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7" Type="http://schemas.openxmlformats.org/officeDocument/2006/relationships/image" Target="../media/image17.emf"/><Relationship Id="rId8" Type="http://schemas.openxmlformats.org/officeDocument/2006/relationships/image" Target="../media/image18.emf"/><Relationship Id="rId9" Type="http://schemas.openxmlformats.org/officeDocument/2006/relationships/image" Target="../media/image19.emf"/><Relationship Id="rId10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5" Type="http://schemas.openxmlformats.org/officeDocument/2006/relationships/image" Target="../media/image13.emf"/><Relationship Id="rId6" Type="http://schemas.openxmlformats.org/officeDocument/2006/relationships/image" Target="../media/image14.emf"/><Relationship Id="rId7" Type="http://schemas.openxmlformats.org/officeDocument/2006/relationships/image" Target="../media/image24.emf"/><Relationship Id="rId8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4.emf"/><Relationship Id="rId12" Type="http://schemas.openxmlformats.org/officeDocument/2006/relationships/image" Target="../media/image35.emf"/><Relationship Id="rId13" Type="http://schemas.openxmlformats.org/officeDocument/2006/relationships/image" Target="../media/image36.emf"/><Relationship Id="rId14" Type="http://schemas.openxmlformats.org/officeDocument/2006/relationships/image" Target="../media/image37.emf"/><Relationship Id="rId15" Type="http://schemas.openxmlformats.org/officeDocument/2006/relationships/image" Target="../media/image38.emf"/><Relationship Id="rId16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5" Type="http://schemas.openxmlformats.org/officeDocument/2006/relationships/image" Target="../media/image28.emf"/><Relationship Id="rId6" Type="http://schemas.openxmlformats.org/officeDocument/2006/relationships/image" Target="../media/image29.emf"/><Relationship Id="rId7" Type="http://schemas.openxmlformats.org/officeDocument/2006/relationships/image" Target="../media/image30.emf"/><Relationship Id="rId8" Type="http://schemas.openxmlformats.org/officeDocument/2006/relationships/image" Target="../media/image31.emf"/><Relationship Id="rId9" Type="http://schemas.openxmlformats.org/officeDocument/2006/relationships/image" Target="../media/image32.emf"/><Relationship Id="rId10" Type="http://schemas.openxmlformats.org/officeDocument/2006/relationships/image" Target="../media/image3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40.emf"/><Relationship Id="rId5" Type="http://schemas.openxmlformats.org/officeDocument/2006/relationships/image" Target="../media/image41.emf"/><Relationship Id="rId6" Type="http://schemas.openxmlformats.org/officeDocument/2006/relationships/image" Target="../media/image42.emf"/><Relationship Id="rId7" Type="http://schemas.openxmlformats.org/officeDocument/2006/relationships/image" Target="../media/image43.emf"/><Relationship Id="rId8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4" Type="http://schemas.openxmlformats.org/officeDocument/2006/relationships/image" Target="../media/image43.emf"/><Relationship Id="rId5" Type="http://schemas.openxmlformats.org/officeDocument/2006/relationships/image" Target="../media/image45.emf"/><Relationship Id="rId6" Type="http://schemas.openxmlformats.org/officeDocument/2006/relationships/image" Target="../media/image44.emf"/><Relationship Id="rId7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4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4" Type="http://schemas.openxmlformats.org/officeDocument/2006/relationships/image" Target="../media/image49.emf"/><Relationship Id="rId5" Type="http://schemas.openxmlformats.org/officeDocument/2006/relationships/image" Target="../media/image50.emf"/><Relationship Id="rId6" Type="http://schemas.openxmlformats.org/officeDocument/2006/relationships/image" Target="../media/image5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4" Type="http://schemas.openxmlformats.org/officeDocument/2006/relationships/image" Target="../media/image54.emf"/><Relationship Id="rId5" Type="http://schemas.openxmlformats.org/officeDocument/2006/relationships/image" Target="../media/image55.emf"/><Relationship Id="rId6" Type="http://schemas.openxmlformats.org/officeDocument/2006/relationships/image" Target="../media/image56.emf"/><Relationship Id="rId7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4" Type="http://schemas.openxmlformats.org/officeDocument/2006/relationships/image" Target="../media/image59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4" Type="http://schemas.openxmlformats.org/officeDocument/2006/relationships/image" Target="../media/image62.emf"/><Relationship Id="rId5" Type="http://schemas.openxmlformats.org/officeDocument/2006/relationships/image" Target="../media/image63.emf"/><Relationship Id="rId6" Type="http://schemas.openxmlformats.org/officeDocument/2006/relationships/image" Target="../media/image64.emf"/><Relationship Id="rId7" Type="http://schemas.openxmlformats.org/officeDocument/2006/relationships/image" Target="../media/image6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4" Type="http://schemas.openxmlformats.org/officeDocument/2006/relationships/image" Target="../media/image68.emf"/><Relationship Id="rId5" Type="http://schemas.openxmlformats.org/officeDocument/2006/relationships/image" Target="../media/image69.emf"/><Relationship Id="rId6" Type="http://schemas.openxmlformats.org/officeDocument/2006/relationships/image" Target="../media/image70.emf"/><Relationship Id="rId7" Type="http://schemas.openxmlformats.org/officeDocument/2006/relationships/image" Target="../media/image7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6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4" Type="http://schemas.openxmlformats.org/officeDocument/2006/relationships/image" Target="../media/image72.emf"/><Relationship Id="rId5" Type="http://schemas.openxmlformats.org/officeDocument/2006/relationships/image" Target="../media/image73.emf"/><Relationship Id="rId6" Type="http://schemas.openxmlformats.org/officeDocument/2006/relationships/image" Target="../media/image74.emf"/><Relationship Id="rId7" Type="http://schemas.openxmlformats.org/officeDocument/2006/relationships/image" Target="../media/image7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0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6.emf"/><Relationship Id="rId3" Type="http://schemas.openxmlformats.org/officeDocument/2006/relationships/image" Target="../media/image77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4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8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4" Type="http://schemas.openxmlformats.org/officeDocument/2006/relationships/image" Target="../media/image8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4" Type="http://schemas.openxmlformats.org/officeDocument/2006/relationships/image" Target="../media/image8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4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4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4" Type="http://schemas.openxmlformats.org/officeDocument/2006/relationships/image" Target="../media/image8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8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4" Type="http://schemas.openxmlformats.org/officeDocument/2006/relationships/image" Target="../media/image9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4" Type="http://schemas.openxmlformats.org/officeDocument/2006/relationships/image" Target="../media/image95.emf"/><Relationship Id="rId5" Type="http://schemas.openxmlformats.org/officeDocument/2006/relationships/image" Target="../media/image96.emf"/><Relationship Id="rId6" Type="http://schemas.openxmlformats.org/officeDocument/2006/relationships/image" Target="../media/image9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3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4" Type="http://schemas.openxmlformats.org/officeDocument/2006/relationships/image" Target="../media/image99.emf"/><Relationship Id="rId5" Type="http://schemas.openxmlformats.org/officeDocument/2006/relationships/image" Target="../media/image100.emf"/><Relationship Id="rId6" Type="http://schemas.openxmlformats.org/officeDocument/2006/relationships/image" Target="../media/image101.emf"/><Relationship Id="rId7" Type="http://schemas.openxmlformats.org/officeDocument/2006/relationships/image" Target="../media/image102.emf"/><Relationship Id="rId8" Type="http://schemas.openxmlformats.org/officeDocument/2006/relationships/image" Target="../media/image10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4" Type="http://schemas.openxmlformats.org/officeDocument/2006/relationships/image" Target="../media/image105.emf"/><Relationship Id="rId5" Type="http://schemas.openxmlformats.org/officeDocument/2006/relationships/image" Target="../media/image103.emf"/><Relationship Id="rId6" Type="http://schemas.openxmlformats.org/officeDocument/2006/relationships/image" Target="../media/image10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4" Type="http://schemas.openxmlformats.org/officeDocument/2006/relationships/image" Target="../media/image100.emf"/><Relationship Id="rId5" Type="http://schemas.openxmlformats.org/officeDocument/2006/relationships/image" Target="../media/image101.emf"/><Relationship Id="rId6" Type="http://schemas.openxmlformats.org/officeDocument/2006/relationships/image" Target="../media/image102.emf"/><Relationship Id="rId7" Type="http://schemas.openxmlformats.org/officeDocument/2006/relationships/image" Target="../media/image10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4" Type="http://schemas.openxmlformats.org/officeDocument/2006/relationships/image" Target="../media/image109.emf"/><Relationship Id="rId5" Type="http://schemas.openxmlformats.org/officeDocument/2006/relationships/image" Target="../media/image110.emf"/><Relationship Id="rId6" Type="http://schemas.openxmlformats.org/officeDocument/2006/relationships/image" Target="../media/image111.emf"/><Relationship Id="rId7" Type="http://schemas.openxmlformats.org/officeDocument/2006/relationships/image" Target="../media/image1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4" Type="http://schemas.openxmlformats.org/officeDocument/2006/relationships/image" Target="../media/image113.emf"/><Relationship Id="rId5" Type="http://schemas.openxmlformats.org/officeDocument/2006/relationships/image" Target="../media/image11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emf"/><Relationship Id="rId4" Type="http://schemas.openxmlformats.org/officeDocument/2006/relationships/image" Target="../media/image111.emf"/><Relationship Id="rId5" Type="http://schemas.openxmlformats.org/officeDocument/2006/relationships/image" Target="../media/image116.emf"/><Relationship Id="rId6" Type="http://schemas.openxmlformats.org/officeDocument/2006/relationships/image" Target="../media/image1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4" Type="http://schemas.openxmlformats.org/officeDocument/2006/relationships/image" Target="../media/image119.emf"/><Relationship Id="rId5" Type="http://schemas.openxmlformats.org/officeDocument/2006/relationships/image" Target="../media/image1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7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4" Type="http://schemas.openxmlformats.org/officeDocument/2006/relationships/image" Target="../media/image123.emf"/><Relationship Id="rId5" Type="http://schemas.openxmlformats.org/officeDocument/2006/relationships/image" Target="../media/image1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1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4" Type="http://schemas.openxmlformats.org/officeDocument/2006/relationships/image" Target="../media/image123.emf"/><Relationship Id="rId5" Type="http://schemas.openxmlformats.org/officeDocument/2006/relationships/image" Target="../media/image1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1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emf"/><Relationship Id="rId4" Type="http://schemas.openxmlformats.org/officeDocument/2006/relationships/image" Target="../media/image5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4" Type="http://schemas.openxmlformats.org/officeDocument/2006/relationships/image" Target="../media/image128.emf"/><Relationship Id="rId5" Type="http://schemas.openxmlformats.org/officeDocument/2006/relationships/image" Target="../media/image129.emf"/><Relationship Id="rId6" Type="http://schemas.openxmlformats.org/officeDocument/2006/relationships/image" Target="../media/image13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131.emf"/><Relationship Id="rId5" Type="http://schemas.openxmlformats.org/officeDocument/2006/relationships/image" Target="../media/image13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emf"/><Relationship Id="rId4" Type="http://schemas.openxmlformats.org/officeDocument/2006/relationships/image" Target="../media/image134.emf"/><Relationship Id="rId5" Type="http://schemas.openxmlformats.org/officeDocument/2006/relationships/image" Target="../media/image135.png"/><Relationship Id="rId6" Type="http://schemas.openxmlformats.org/officeDocument/2006/relationships/image" Target="../media/image13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5.emf"/><Relationship Id="rId12" Type="http://schemas.openxmlformats.org/officeDocument/2006/relationships/image" Target="../media/image36.emf"/><Relationship Id="rId13" Type="http://schemas.openxmlformats.org/officeDocument/2006/relationships/image" Target="../media/image139.png"/><Relationship Id="rId14" Type="http://schemas.openxmlformats.org/officeDocument/2006/relationships/image" Target="../media/image136.emf"/><Relationship Id="rId15" Type="http://schemas.openxmlformats.org/officeDocument/2006/relationships/image" Target="../media/image14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7.emf"/><Relationship Id="rId4" Type="http://schemas.openxmlformats.org/officeDocument/2006/relationships/image" Target="../media/image138.emf"/><Relationship Id="rId5" Type="http://schemas.openxmlformats.org/officeDocument/2006/relationships/image" Target="../media/image29.emf"/><Relationship Id="rId6" Type="http://schemas.openxmlformats.org/officeDocument/2006/relationships/image" Target="../media/image30.emf"/><Relationship Id="rId7" Type="http://schemas.openxmlformats.org/officeDocument/2006/relationships/image" Target="../media/image31.emf"/><Relationship Id="rId8" Type="http://schemas.openxmlformats.org/officeDocument/2006/relationships/image" Target="../media/image32.emf"/><Relationship Id="rId9" Type="http://schemas.openxmlformats.org/officeDocument/2006/relationships/image" Target="../media/image33.emf"/><Relationship Id="rId10" Type="http://schemas.openxmlformats.org/officeDocument/2006/relationships/image" Target="../media/image34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emf"/><Relationship Id="rId4" Type="http://schemas.openxmlformats.org/officeDocument/2006/relationships/image" Target="../media/image142.emf"/><Relationship Id="rId5" Type="http://schemas.openxmlformats.org/officeDocument/2006/relationships/image" Target="../media/image143.emf"/><Relationship Id="rId6" Type="http://schemas.openxmlformats.org/officeDocument/2006/relationships/image" Target="../media/image144.emf"/><Relationship Id="rId7" Type="http://schemas.openxmlformats.org/officeDocument/2006/relationships/image" Target="../media/image145.emf"/><Relationship Id="rId8" Type="http://schemas.openxmlformats.org/officeDocument/2006/relationships/image" Target="../media/image132.emf"/><Relationship Id="rId9" Type="http://schemas.openxmlformats.org/officeDocument/2006/relationships/image" Target="../media/image42.emf"/><Relationship Id="rId10" Type="http://schemas.openxmlformats.org/officeDocument/2006/relationships/image" Target="../media/image14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png"/><Relationship Id="rId4" Type="http://schemas.openxmlformats.org/officeDocument/2006/relationships/image" Target="../media/image14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emf"/><Relationship Id="rId4" Type="http://schemas.openxmlformats.org/officeDocument/2006/relationships/image" Target="../media/image15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emf"/><Relationship Id="rId4" Type="http://schemas.openxmlformats.org/officeDocument/2006/relationships/image" Target="../media/image15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5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55.emf"/><Relationship Id="rId12" Type="http://schemas.openxmlformats.org/officeDocument/2006/relationships/image" Target="../media/image15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5.emf"/><Relationship Id="rId4" Type="http://schemas.openxmlformats.org/officeDocument/2006/relationships/image" Target="../media/image36.emf"/><Relationship Id="rId5" Type="http://schemas.openxmlformats.org/officeDocument/2006/relationships/image" Target="../media/image151.emf"/><Relationship Id="rId6" Type="http://schemas.openxmlformats.org/officeDocument/2006/relationships/image" Target="../media/image29.emf"/><Relationship Id="rId7" Type="http://schemas.openxmlformats.org/officeDocument/2006/relationships/image" Target="../media/image31.emf"/><Relationship Id="rId8" Type="http://schemas.openxmlformats.org/officeDocument/2006/relationships/image" Target="../media/image152.emf"/><Relationship Id="rId9" Type="http://schemas.openxmlformats.org/officeDocument/2006/relationships/image" Target="../media/image153.emf"/><Relationship Id="rId10" Type="http://schemas.openxmlformats.org/officeDocument/2006/relationships/image" Target="../media/image154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7.emf"/><Relationship Id="rId4" Type="http://schemas.openxmlformats.org/officeDocument/2006/relationships/image" Target="../media/image158.emf"/><Relationship Id="rId5" Type="http://schemas.openxmlformats.org/officeDocument/2006/relationships/image" Target="../media/image159.emf"/><Relationship Id="rId6" Type="http://schemas.openxmlformats.org/officeDocument/2006/relationships/image" Target="../media/image16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1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2.emf"/><Relationship Id="rId4" Type="http://schemas.openxmlformats.org/officeDocument/2006/relationships/image" Target="../media/image163.emf"/><Relationship Id="rId5" Type="http://schemas.openxmlformats.org/officeDocument/2006/relationships/image" Target="../media/image164.emf"/><Relationship Id="rId6" Type="http://schemas.openxmlformats.org/officeDocument/2006/relationships/image" Target="../media/image165.emf"/><Relationship Id="rId7" Type="http://schemas.openxmlformats.org/officeDocument/2006/relationships/image" Target="../media/image166.emf"/><Relationship Id="rId8" Type="http://schemas.openxmlformats.org/officeDocument/2006/relationships/image" Target="../media/image167.emf"/><Relationship Id="rId9" Type="http://schemas.openxmlformats.org/officeDocument/2006/relationships/image" Target="../media/image16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emf"/><Relationship Id="rId4" Type="http://schemas.openxmlformats.org/officeDocument/2006/relationships/image" Target="../media/image170.emf"/><Relationship Id="rId5" Type="http://schemas.openxmlformats.org/officeDocument/2006/relationships/image" Target="../media/image171.emf"/><Relationship Id="rId6" Type="http://schemas.openxmlformats.org/officeDocument/2006/relationships/image" Target="../media/image172.emf"/><Relationship Id="rId7" Type="http://schemas.openxmlformats.org/officeDocument/2006/relationships/image" Target="../media/image173.emf"/><Relationship Id="rId8" Type="http://schemas.openxmlformats.org/officeDocument/2006/relationships/image" Target="../media/image174.emf"/><Relationship Id="rId9" Type="http://schemas.openxmlformats.org/officeDocument/2006/relationships/image" Target="../media/image175.emf"/><Relationship Id="rId10" Type="http://schemas.openxmlformats.org/officeDocument/2006/relationships/image" Target="../media/image176.emf"/><Relationship Id="rId11" Type="http://schemas.openxmlformats.org/officeDocument/2006/relationships/image" Target="../media/image17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emf"/><Relationship Id="rId4" Type="http://schemas.openxmlformats.org/officeDocument/2006/relationships/image" Target="../media/image178.emf"/><Relationship Id="rId5" Type="http://schemas.openxmlformats.org/officeDocument/2006/relationships/image" Target="../media/image17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1.emf"/><Relationship Id="rId4" Type="http://schemas.openxmlformats.org/officeDocument/2006/relationships/image" Target="../media/image182.emf"/><Relationship Id="rId5" Type="http://schemas.openxmlformats.org/officeDocument/2006/relationships/image" Target="../media/image18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0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4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5.emf"/><Relationship Id="rId3" Type="http://schemas.openxmlformats.org/officeDocument/2006/relationships/image" Target="../media/image186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7.emf"/><Relationship Id="rId4" Type="http://schemas.openxmlformats.org/officeDocument/2006/relationships/image" Target="../media/image188.emf"/><Relationship Id="rId5" Type="http://schemas.openxmlformats.org/officeDocument/2006/relationships/image" Target="../media/image18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8.emf"/><Relationship Id="rId4" Type="http://schemas.openxmlformats.org/officeDocument/2006/relationships/image" Target="../media/image179.emf"/><Relationship Id="rId5" Type="http://schemas.openxmlformats.org/officeDocument/2006/relationships/image" Target="../media/image190.emf"/><Relationship Id="rId6" Type="http://schemas.openxmlformats.org/officeDocument/2006/relationships/image" Target="../media/image191.emf"/><Relationship Id="rId7" Type="http://schemas.openxmlformats.org/officeDocument/2006/relationships/image" Target="../media/image19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3.png"/><Relationship Id="rId4" Type="http://schemas.openxmlformats.org/officeDocument/2006/relationships/image" Target="../media/image194.emf"/><Relationship Id="rId5" Type="http://schemas.openxmlformats.org/officeDocument/2006/relationships/image" Target="../media/image195.png"/><Relationship Id="rId6" Type="http://schemas.openxmlformats.org/officeDocument/2006/relationships/image" Target="../media/image19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7.emf"/><Relationship Id="rId4" Type="http://schemas.openxmlformats.org/officeDocument/2006/relationships/image" Target="../media/image19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4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7.emf"/><Relationship Id="rId3" Type="http://schemas.openxmlformats.org/officeDocument/2006/relationships/image" Target="../media/image198.emf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7.emf"/><Relationship Id="rId3" Type="http://schemas.openxmlformats.org/officeDocument/2006/relationships/image" Target="../media/image19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7.emf"/><Relationship Id="rId3" Type="http://schemas.openxmlformats.org/officeDocument/2006/relationships/image" Target="../media/image198.em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7.emf"/><Relationship Id="rId3" Type="http://schemas.openxmlformats.org/officeDocument/2006/relationships/image" Target="../media/image198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7.emf"/><Relationship Id="rId3" Type="http://schemas.openxmlformats.org/officeDocument/2006/relationships/image" Target="../media/image198.emf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8.emf"/><Relationship Id="rId4" Type="http://schemas.openxmlformats.org/officeDocument/2006/relationships/image" Target="../media/image18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7.emf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8.emf"/><Relationship Id="rId4" Type="http://schemas.openxmlformats.org/officeDocument/2006/relationships/image" Target="../media/image18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7.emf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8.emf"/><Relationship Id="rId4" Type="http://schemas.openxmlformats.org/officeDocument/2006/relationships/image" Target="../media/image18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7.emf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7.emf"/><Relationship Id="rId3" Type="http://schemas.openxmlformats.org/officeDocument/2006/relationships/image" Target="../media/image198.emf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7.emf"/><Relationship Id="rId3" Type="http://schemas.openxmlformats.org/officeDocument/2006/relationships/image" Target="../media/image198.emf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7.emf"/><Relationship Id="rId3" Type="http://schemas.openxmlformats.org/officeDocument/2006/relationships/image" Target="../media/image198.emf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7.emf"/><Relationship Id="rId3" Type="http://schemas.openxmlformats.org/officeDocument/2006/relationships/image" Target="../media/image19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7.emf"/><Relationship Id="rId3" Type="http://schemas.openxmlformats.org/officeDocument/2006/relationships/image" Target="../media/image198.emf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99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99.pn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99.png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0.emf"/><Relationship Id="rId3" Type="http://schemas.openxmlformats.org/officeDocument/2006/relationships/image" Target="../media/image201.emf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2.emf"/><Relationship Id="rId3" Type="http://schemas.openxmlformats.org/officeDocument/2006/relationships/image" Target="../media/image203.emf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866900"/>
            <a:ext cx="7772400" cy="1319213"/>
          </a:xfrm>
        </p:spPr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fr-CA" noProof="0" dirty="0" smtClean="0">
                <a:ea typeface="+mj-ea"/>
                <a:cs typeface="Arial"/>
              </a:rPr>
              <a:t>IFT 615 – Intelligence artificielle</a:t>
            </a:r>
            <a:br>
              <a:rPr lang="fr-CA" noProof="0" dirty="0" smtClean="0">
                <a:ea typeface="+mj-ea"/>
                <a:cs typeface="Arial"/>
              </a:rPr>
            </a:br>
            <a:r>
              <a:rPr lang="fr-CA" noProof="0" dirty="0" smtClean="0">
                <a:ea typeface="+mj-ea"/>
                <a:cs typeface="Arial"/>
              </a:rPr>
              <a:t/>
            </a:r>
            <a:br>
              <a:rPr lang="fr-CA" noProof="0" dirty="0" smtClean="0">
                <a:ea typeface="+mj-ea"/>
                <a:cs typeface="Arial"/>
              </a:rPr>
            </a:br>
            <a:r>
              <a:rPr lang="fr-CA" sz="2000" noProof="0" dirty="0" smtClean="0">
                <a:solidFill>
                  <a:schemeClr val="tx1"/>
                </a:solidFill>
                <a:ea typeface="+mj-ea"/>
                <a:cs typeface="Arial"/>
              </a:rPr>
              <a:t/>
            </a:r>
            <a:br>
              <a:rPr lang="fr-CA" sz="2000" noProof="0" dirty="0" smtClean="0">
                <a:solidFill>
                  <a:schemeClr val="tx1"/>
                </a:solidFill>
                <a:ea typeface="+mj-ea"/>
                <a:cs typeface="Arial"/>
              </a:rPr>
            </a:br>
            <a:r>
              <a:rPr lang="fr-CA" sz="2400" noProof="0" dirty="0" smtClean="0">
                <a:ea typeface="+mj-ea"/>
                <a:cs typeface="Arial"/>
              </a:rPr>
              <a:t/>
            </a:r>
            <a:br>
              <a:rPr lang="fr-CA" sz="2400" noProof="0" dirty="0" smtClean="0">
                <a:ea typeface="+mj-ea"/>
                <a:cs typeface="Arial"/>
              </a:rPr>
            </a:br>
            <a:r>
              <a:rPr lang="fr-CA" sz="2400" noProof="0" dirty="0" smtClean="0">
                <a:solidFill>
                  <a:srgbClr val="000066"/>
                </a:solidFill>
                <a:ea typeface="굴림" charset="0"/>
                <a:cs typeface="Arial"/>
              </a:rPr>
              <a:t>Apprentissage automatique</a:t>
            </a:r>
            <a:endParaRPr lang="fr-CA" sz="2400" noProof="0" dirty="0">
              <a:ea typeface="+mj-ea"/>
              <a:cs typeface="Arial"/>
            </a:endParaRPr>
          </a:p>
        </p:txBody>
      </p:sp>
      <p:sp>
        <p:nvSpPr>
          <p:cNvPr id="3074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CA" noProof="0" dirty="0" smtClean="0">
                <a:latin typeface="Calibri" charset="0"/>
                <a:cs typeface="Calibri" charset="0"/>
              </a:rPr>
              <a:t>Hugo </a:t>
            </a:r>
            <a:r>
              <a:rPr lang="fr-CA" noProof="0" dirty="0" err="1" smtClean="0">
                <a:latin typeface="Calibri" charset="0"/>
                <a:cs typeface="Calibri" charset="0"/>
              </a:rPr>
              <a:t>Larochelle</a:t>
            </a:r>
            <a:endParaRPr lang="fr-CA" noProof="0" dirty="0" smtClean="0">
              <a:latin typeface="Calibri" charset="0"/>
              <a:cs typeface="Calibri" charset="0"/>
            </a:endParaRPr>
          </a:p>
          <a:p>
            <a:r>
              <a:rPr lang="fr-CA" noProof="0" dirty="0" smtClean="0">
                <a:latin typeface="Calibri" charset="0"/>
                <a:cs typeface="Calibri" charset="0"/>
              </a:rPr>
              <a:t>Département d’informatique</a:t>
            </a:r>
          </a:p>
          <a:p>
            <a:r>
              <a:rPr lang="fr-CA" noProof="0" dirty="0" smtClean="0">
                <a:latin typeface="Calibri" charset="0"/>
                <a:cs typeface="Calibri" charset="0"/>
              </a:rPr>
              <a:t>Université de Sherbrooke</a:t>
            </a:r>
          </a:p>
          <a:p>
            <a:r>
              <a:rPr lang="fr-CA" sz="1800" noProof="0" dirty="0" smtClean="0">
                <a:solidFill>
                  <a:srgbClr val="000066"/>
                </a:solidFill>
                <a:latin typeface="Calibri" charset="0"/>
                <a:cs typeface="Calibri" charset="0"/>
              </a:rPr>
              <a:t>http://</a:t>
            </a:r>
            <a:r>
              <a:rPr lang="fr-CA" sz="1800" noProof="0" dirty="0" err="1" smtClean="0">
                <a:solidFill>
                  <a:srgbClr val="000066"/>
                </a:solidFill>
                <a:latin typeface="Calibri" charset="0"/>
                <a:cs typeface="Calibri" charset="0"/>
              </a:rPr>
              <a:t>www.dmi.usherb.ca</a:t>
            </a:r>
            <a:r>
              <a:rPr lang="fr-CA" sz="1800" noProof="0" dirty="0" smtClean="0">
                <a:solidFill>
                  <a:srgbClr val="000066"/>
                </a:solidFill>
                <a:latin typeface="Calibri" charset="0"/>
                <a:cs typeface="Calibri" charset="0"/>
              </a:rPr>
              <a:t>/~</a:t>
            </a:r>
            <a:r>
              <a:rPr lang="fr-CA" sz="1800" noProof="0" dirty="0" err="1" smtClean="0">
                <a:solidFill>
                  <a:srgbClr val="000066"/>
                </a:solidFill>
                <a:latin typeface="Calibri" charset="0"/>
                <a:cs typeface="Calibri" charset="0"/>
              </a:rPr>
              <a:t>larocheh</a:t>
            </a:r>
            <a:r>
              <a:rPr lang="fr-CA" sz="1800" noProof="0" dirty="0" smtClean="0">
                <a:solidFill>
                  <a:srgbClr val="000066"/>
                </a:solidFill>
                <a:latin typeface="Calibri" charset="0"/>
                <a:cs typeface="Calibri" charset="0"/>
              </a:rPr>
              <a:t>/cours/ift615.html</a:t>
            </a:r>
            <a:endParaRPr lang="fr-CA" sz="1800" noProof="0" dirty="0">
              <a:solidFill>
                <a:srgbClr val="000066"/>
              </a:solidFill>
              <a:latin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006591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Illustration: 3 plus proches voisins</a:t>
            </a:r>
            <a:endParaRPr lang="fr-CA" noProof="0" dirty="0"/>
          </a:p>
        </p:txBody>
      </p:sp>
      <p:sp>
        <p:nvSpPr>
          <p:cNvPr id="17" name="Espace réservé du contenu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Reconnaissance de caractère: est-ce un ‘e’ ou un ‘o’?</a:t>
            </a:r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9A5C2-26F0-C84F-B484-A651D7D81095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28" name="Accolade ouvrante 27"/>
          <p:cNvSpPr/>
          <p:nvPr/>
        </p:nvSpPr>
        <p:spPr>
          <a:xfrm>
            <a:off x="2856182" y="3123662"/>
            <a:ext cx="247300" cy="3570261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sp>
        <p:nvSpPr>
          <p:cNvPr id="29" name="Accolade ouvrante 28"/>
          <p:cNvSpPr/>
          <p:nvPr/>
        </p:nvSpPr>
        <p:spPr>
          <a:xfrm>
            <a:off x="6396194" y="4281913"/>
            <a:ext cx="209242" cy="1272557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041" y="2303375"/>
            <a:ext cx="5791040" cy="2440703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1878861" y="5128736"/>
            <a:ext cx="222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 smtClean="0">
                <a:latin typeface="+mj-lt"/>
              </a:rPr>
              <a:t>3 plus proches voisins</a:t>
            </a:r>
            <a:endParaRPr lang="fr-CA" dirty="0">
              <a:latin typeface="+mj-lt"/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5710972" y="5122672"/>
            <a:ext cx="1664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 smtClean="0">
                <a:latin typeface="+mj-lt"/>
              </a:rPr>
              <a:t>nouvelle entrée</a:t>
            </a:r>
            <a:endParaRPr lang="fr-CA" dirty="0">
              <a:latin typeface="+mj-lt"/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7528823" y="3308328"/>
            <a:ext cx="649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b="1" dirty="0" smtClean="0">
                <a:solidFill>
                  <a:srgbClr val="000090"/>
                </a:solidFill>
                <a:latin typeface="+mj-lt"/>
              </a:rPr>
              <a:t>Vrai!</a:t>
            </a:r>
            <a:endParaRPr lang="fr-CA" b="1" dirty="0">
              <a:solidFill>
                <a:srgbClr val="000090"/>
              </a:solidFill>
              <a:latin typeface="+mj-lt"/>
            </a:endParaRPr>
          </a:p>
        </p:txBody>
      </p:sp>
      <p:cxnSp>
        <p:nvCxnSpPr>
          <p:cNvPr id="9" name="Connecteur droit avec flèche 8"/>
          <p:cNvCxnSpPr/>
          <p:nvPr/>
        </p:nvCxnSpPr>
        <p:spPr>
          <a:xfrm>
            <a:off x="4826000" y="2000250"/>
            <a:ext cx="1460500" cy="46981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/>
          <p:cNvCxnSpPr/>
          <p:nvPr/>
        </p:nvCxnSpPr>
        <p:spPr>
          <a:xfrm flipV="1">
            <a:off x="2016125" y="2000250"/>
            <a:ext cx="2809875" cy="4698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19"/>
          <p:cNvCxnSpPr/>
          <p:nvPr/>
        </p:nvCxnSpPr>
        <p:spPr>
          <a:xfrm flipV="1">
            <a:off x="3173413" y="2000250"/>
            <a:ext cx="1652587" cy="4698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/>
          <p:cNvCxnSpPr/>
          <p:nvPr/>
        </p:nvCxnSpPr>
        <p:spPr>
          <a:xfrm flipV="1">
            <a:off x="4318000" y="2000252"/>
            <a:ext cx="508000" cy="46981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ZoneTexte 33"/>
          <p:cNvSpPr txBox="1"/>
          <p:nvPr/>
        </p:nvSpPr>
        <p:spPr>
          <a:xfrm rot="1056970">
            <a:off x="4887808" y="1884960"/>
            <a:ext cx="1226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dirty="0" smtClean="0">
                <a:latin typeface="+mj-lt"/>
              </a:rPr>
              <a:t>vote</a:t>
            </a:r>
          </a:p>
          <a:p>
            <a:pPr algn="ctr"/>
            <a:r>
              <a:rPr lang="fr-CA" dirty="0" smtClean="0">
                <a:latin typeface="+mj-lt"/>
              </a:rPr>
              <a:t>majoritaire</a:t>
            </a:r>
            <a:endParaRPr lang="fr-CA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47877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Illustration: 3 plus proches voisins</a:t>
            </a:r>
            <a:endParaRPr lang="fr-CA" noProof="0" dirty="0"/>
          </a:p>
        </p:txBody>
      </p:sp>
      <p:sp>
        <p:nvSpPr>
          <p:cNvPr id="17" name="Espace réservé du contenu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Reconnaissance de caractère: est-ce un ‘e’ ou un ‘o’?</a:t>
            </a:r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9A5C2-26F0-C84F-B484-A651D7D81095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28" name="Accolade ouvrante 27"/>
          <p:cNvSpPr/>
          <p:nvPr/>
        </p:nvSpPr>
        <p:spPr>
          <a:xfrm>
            <a:off x="2856182" y="3123662"/>
            <a:ext cx="247300" cy="3570261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sp>
        <p:nvSpPr>
          <p:cNvPr id="29" name="Accolade ouvrante 28"/>
          <p:cNvSpPr/>
          <p:nvPr/>
        </p:nvSpPr>
        <p:spPr>
          <a:xfrm>
            <a:off x="6396194" y="4281913"/>
            <a:ext cx="209242" cy="1272557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sp>
        <p:nvSpPr>
          <p:cNvPr id="7" name="ZoneTexte 6"/>
          <p:cNvSpPr txBox="1"/>
          <p:nvPr/>
        </p:nvSpPr>
        <p:spPr>
          <a:xfrm>
            <a:off x="1878861" y="5128736"/>
            <a:ext cx="222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 smtClean="0">
                <a:latin typeface="+mj-lt"/>
              </a:rPr>
              <a:t>3 plus proches voisins</a:t>
            </a:r>
            <a:endParaRPr lang="fr-CA" dirty="0">
              <a:latin typeface="+mj-lt"/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5710972" y="5122672"/>
            <a:ext cx="1664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 smtClean="0">
                <a:latin typeface="+mj-lt"/>
              </a:rPr>
              <a:t>nouvelle entrée</a:t>
            </a:r>
            <a:endParaRPr lang="fr-CA" dirty="0">
              <a:latin typeface="+mj-lt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039" y="2370080"/>
            <a:ext cx="5797262" cy="2338771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7498505" y="3308328"/>
            <a:ext cx="70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b="1" dirty="0" smtClean="0">
                <a:solidFill>
                  <a:srgbClr val="FF0000"/>
                </a:solidFill>
                <a:latin typeface="+mj-lt"/>
              </a:rPr>
              <a:t>Faux!</a:t>
            </a:r>
            <a:endParaRPr lang="fr-CA" b="1" dirty="0">
              <a:solidFill>
                <a:srgbClr val="FF0000"/>
              </a:solidFill>
              <a:latin typeface="+mj-lt"/>
            </a:endParaRPr>
          </a:p>
        </p:txBody>
      </p:sp>
      <p:cxnSp>
        <p:nvCxnSpPr>
          <p:cNvPr id="14" name="Connecteur droit avec flèche 13"/>
          <p:cNvCxnSpPr/>
          <p:nvPr/>
        </p:nvCxnSpPr>
        <p:spPr>
          <a:xfrm>
            <a:off x="4826000" y="2000250"/>
            <a:ext cx="1460500" cy="46981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/>
          <p:cNvCxnSpPr/>
          <p:nvPr/>
        </p:nvCxnSpPr>
        <p:spPr>
          <a:xfrm flipV="1">
            <a:off x="2016125" y="2000250"/>
            <a:ext cx="2809875" cy="4698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/>
          <p:cNvCxnSpPr/>
          <p:nvPr/>
        </p:nvCxnSpPr>
        <p:spPr>
          <a:xfrm flipV="1">
            <a:off x="3173413" y="2000250"/>
            <a:ext cx="1652587" cy="4698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18"/>
          <p:cNvCxnSpPr/>
          <p:nvPr/>
        </p:nvCxnSpPr>
        <p:spPr>
          <a:xfrm flipV="1">
            <a:off x="4318000" y="2000252"/>
            <a:ext cx="508000" cy="46981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ZoneTexte 19"/>
          <p:cNvSpPr txBox="1"/>
          <p:nvPr/>
        </p:nvSpPr>
        <p:spPr>
          <a:xfrm rot="1056970">
            <a:off x="4887808" y="1884960"/>
            <a:ext cx="1226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dirty="0" smtClean="0">
                <a:latin typeface="+mj-lt"/>
              </a:rPr>
              <a:t>vote</a:t>
            </a:r>
          </a:p>
          <a:p>
            <a:pPr algn="ctr"/>
            <a:r>
              <a:rPr lang="fr-CA" dirty="0" smtClean="0">
                <a:latin typeface="+mj-lt"/>
              </a:rPr>
              <a:t>majoritaire</a:t>
            </a:r>
            <a:endParaRPr lang="fr-CA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54011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Illustration: 3 plus proches voisins</a:t>
            </a:r>
            <a:endParaRPr lang="fr-CA" noProof="0" dirty="0"/>
          </a:p>
        </p:txBody>
      </p:sp>
      <p:sp>
        <p:nvSpPr>
          <p:cNvPr id="17" name="Espace réservé du contenu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Reconnaissance de caractère: est-ce un ‘e’ ou un ‘o’?</a:t>
            </a:r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9A5C2-26F0-C84F-B484-A651D7D81095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28" name="Accolade ouvrante 27"/>
          <p:cNvSpPr/>
          <p:nvPr/>
        </p:nvSpPr>
        <p:spPr>
          <a:xfrm>
            <a:off x="2856182" y="3123662"/>
            <a:ext cx="247300" cy="3570261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sp>
        <p:nvSpPr>
          <p:cNvPr id="29" name="Accolade ouvrante 28"/>
          <p:cNvSpPr/>
          <p:nvPr/>
        </p:nvSpPr>
        <p:spPr>
          <a:xfrm>
            <a:off x="6396194" y="4281913"/>
            <a:ext cx="209242" cy="1272557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sp>
        <p:nvSpPr>
          <p:cNvPr id="7" name="ZoneTexte 6"/>
          <p:cNvSpPr txBox="1"/>
          <p:nvPr/>
        </p:nvSpPr>
        <p:spPr>
          <a:xfrm>
            <a:off x="1878861" y="5128736"/>
            <a:ext cx="222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 smtClean="0">
                <a:latin typeface="+mj-lt"/>
              </a:rPr>
              <a:t>3 plus proches voisins</a:t>
            </a:r>
            <a:endParaRPr lang="fr-CA" dirty="0">
              <a:latin typeface="+mj-lt"/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5710972" y="5122672"/>
            <a:ext cx="1664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 smtClean="0">
                <a:latin typeface="+mj-lt"/>
              </a:rPr>
              <a:t>nouvelle entrée</a:t>
            </a:r>
            <a:endParaRPr lang="fr-CA" dirty="0">
              <a:latin typeface="+mj-lt"/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7528832" y="3308328"/>
            <a:ext cx="649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b="1" dirty="0" smtClean="0">
                <a:solidFill>
                  <a:srgbClr val="000090"/>
                </a:solidFill>
                <a:latin typeface="+mj-lt"/>
              </a:rPr>
              <a:t>Vrai!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286" y="2367173"/>
            <a:ext cx="5726603" cy="2283392"/>
          </a:xfrm>
          <a:prstGeom prst="rect">
            <a:avLst/>
          </a:prstGeom>
        </p:spPr>
      </p:pic>
      <p:sp>
        <p:nvSpPr>
          <p:cNvPr id="20" name="Forme libre 19"/>
          <p:cNvSpPr/>
          <p:nvPr/>
        </p:nvSpPr>
        <p:spPr>
          <a:xfrm>
            <a:off x="298277" y="4323991"/>
            <a:ext cx="992279" cy="1339588"/>
          </a:xfrm>
          <a:custGeom>
            <a:avLst/>
            <a:gdLst>
              <a:gd name="connsiteX0" fmla="*/ 992279 w 992279"/>
              <a:gd name="connsiteY0" fmla="*/ 46718 h 2054063"/>
              <a:gd name="connsiteX1" fmla="*/ 111423 w 992279"/>
              <a:gd name="connsiteY1" fmla="*/ 149134 h 2054063"/>
              <a:gd name="connsiteX2" fmla="*/ 90938 w 992279"/>
              <a:gd name="connsiteY2" fmla="*/ 1285946 h 2054063"/>
              <a:gd name="connsiteX3" fmla="*/ 828399 w 992279"/>
              <a:gd name="connsiteY3" fmla="*/ 2054063 h 2054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2279" h="2054063">
                <a:moveTo>
                  <a:pt x="992279" y="46718"/>
                </a:moveTo>
                <a:cubicBezTo>
                  <a:pt x="626962" y="-5343"/>
                  <a:pt x="261646" y="-57404"/>
                  <a:pt x="111423" y="149134"/>
                </a:cubicBezTo>
                <a:cubicBezTo>
                  <a:pt x="-38800" y="355672"/>
                  <a:pt x="-28558" y="968458"/>
                  <a:pt x="90938" y="1285946"/>
                </a:cubicBezTo>
                <a:cubicBezTo>
                  <a:pt x="210434" y="1603434"/>
                  <a:pt x="628670" y="1891905"/>
                  <a:pt x="828399" y="2054063"/>
                </a:cubicBezTo>
              </a:path>
            </a:pathLst>
          </a:cu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3" name="ZoneTexte 22"/>
          <p:cNvSpPr txBox="1"/>
          <p:nvPr/>
        </p:nvSpPr>
        <p:spPr>
          <a:xfrm>
            <a:off x="1092299" y="5493018"/>
            <a:ext cx="1634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 smtClean="0">
                <a:solidFill>
                  <a:srgbClr val="000090"/>
                </a:solidFill>
                <a:latin typeface="+mj-lt"/>
              </a:rPr>
              <a:t>nouveau voisin</a:t>
            </a:r>
            <a:endParaRPr lang="fr-CA" b="1" dirty="0">
              <a:solidFill>
                <a:srgbClr val="000090"/>
              </a:solidFill>
              <a:latin typeface="+mj-lt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7047889" y="1594128"/>
            <a:ext cx="15055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 smtClean="0">
                <a:solidFill>
                  <a:srgbClr val="000090"/>
                </a:solidFill>
                <a:latin typeface="+mj-lt"/>
              </a:rPr>
              <a:t>Si on ajoute</a:t>
            </a:r>
          </a:p>
          <a:p>
            <a:r>
              <a:rPr lang="fr-CA" b="1" dirty="0" smtClean="0">
                <a:solidFill>
                  <a:srgbClr val="000090"/>
                </a:solidFill>
                <a:latin typeface="+mj-lt"/>
              </a:rPr>
              <a:t>200 exemples </a:t>
            </a:r>
            <a:r>
              <a:rPr lang="fr-CA" b="1" dirty="0">
                <a:solidFill>
                  <a:srgbClr val="000090"/>
                </a:solidFill>
                <a:latin typeface="+mj-lt"/>
              </a:rPr>
              <a:t/>
            </a:r>
            <a:br>
              <a:rPr lang="fr-CA" b="1" dirty="0">
                <a:solidFill>
                  <a:srgbClr val="000090"/>
                </a:solidFill>
                <a:latin typeface="+mj-lt"/>
              </a:rPr>
            </a:br>
            <a:r>
              <a:rPr lang="fr-CA" b="1" dirty="0">
                <a:solidFill>
                  <a:srgbClr val="000090"/>
                </a:solidFill>
                <a:latin typeface="+mj-lt"/>
              </a:rPr>
              <a:t>par </a:t>
            </a:r>
            <a:r>
              <a:rPr lang="fr-CA" b="1" dirty="0" smtClean="0">
                <a:solidFill>
                  <a:srgbClr val="000090"/>
                </a:solidFill>
                <a:latin typeface="+mj-lt"/>
              </a:rPr>
              <a:t>classe... </a:t>
            </a:r>
            <a:endParaRPr lang="fr-CA" b="1" dirty="0">
              <a:solidFill>
                <a:srgbClr val="000090"/>
              </a:solidFill>
              <a:latin typeface="+mj-lt"/>
            </a:endParaRPr>
          </a:p>
        </p:txBody>
      </p:sp>
      <p:cxnSp>
        <p:nvCxnSpPr>
          <p:cNvPr id="16" name="Connecteur droit avec flèche 15"/>
          <p:cNvCxnSpPr/>
          <p:nvPr/>
        </p:nvCxnSpPr>
        <p:spPr>
          <a:xfrm>
            <a:off x="4826000" y="2000250"/>
            <a:ext cx="1460500" cy="46981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/>
          <p:cNvCxnSpPr/>
          <p:nvPr/>
        </p:nvCxnSpPr>
        <p:spPr>
          <a:xfrm flipV="1">
            <a:off x="2016125" y="2000250"/>
            <a:ext cx="2809875" cy="4698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18"/>
          <p:cNvCxnSpPr/>
          <p:nvPr/>
        </p:nvCxnSpPr>
        <p:spPr>
          <a:xfrm flipV="1">
            <a:off x="3173413" y="2000250"/>
            <a:ext cx="1652587" cy="4698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20"/>
          <p:cNvCxnSpPr/>
          <p:nvPr/>
        </p:nvCxnSpPr>
        <p:spPr>
          <a:xfrm flipV="1">
            <a:off x="4318000" y="2000252"/>
            <a:ext cx="508000" cy="46981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ZoneTexte 21"/>
          <p:cNvSpPr txBox="1"/>
          <p:nvPr/>
        </p:nvSpPr>
        <p:spPr>
          <a:xfrm rot="1056970">
            <a:off x="4887808" y="1884960"/>
            <a:ext cx="1226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dirty="0" smtClean="0">
                <a:latin typeface="+mj-lt"/>
              </a:rPr>
              <a:t>vote</a:t>
            </a:r>
          </a:p>
          <a:p>
            <a:pPr algn="ctr"/>
            <a:r>
              <a:rPr lang="fr-CA" dirty="0" smtClean="0">
                <a:latin typeface="+mj-lt"/>
              </a:rPr>
              <a:t>majoritaire</a:t>
            </a:r>
            <a:endParaRPr lang="fr-CA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7198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contenu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Un problème d’apprentissage supervisé est formulé comme suit:</a:t>
            </a:r>
          </a:p>
          <a:p>
            <a:pPr marL="0" indent="0">
              <a:buNone/>
            </a:pPr>
            <a:r>
              <a:rPr lang="fr-CA" dirty="0"/>
              <a:t>	« Étant donné un </a:t>
            </a:r>
            <a:r>
              <a:rPr lang="fr-CA" b="1" dirty="0"/>
              <a:t>ensemble d’entraînement</a:t>
            </a:r>
            <a:r>
              <a:rPr lang="fr-CA" dirty="0"/>
              <a:t> de </a:t>
            </a:r>
            <a:r>
              <a:rPr lang="fr-CA" i="1" dirty="0">
                <a:latin typeface="Times"/>
                <a:cs typeface="Times"/>
              </a:rPr>
              <a:t>N</a:t>
            </a:r>
            <a:r>
              <a:rPr lang="fr-CA" dirty="0"/>
              <a:t> exemples:</a:t>
            </a:r>
          </a:p>
          <a:p>
            <a:pPr marL="0" indent="0">
              <a:buNone/>
            </a:pPr>
            <a:endParaRPr lang="fr-CA" dirty="0"/>
          </a:p>
          <a:p>
            <a:pPr marL="0" indent="0">
              <a:buNone/>
            </a:pPr>
            <a:endParaRPr lang="fr-CA" dirty="0"/>
          </a:p>
          <a:p>
            <a:pPr marL="0" indent="0">
              <a:buNone/>
            </a:pPr>
            <a:r>
              <a:rPr lang="fr-CA" dirty="0"/>
              <a:t>	   où chaque       a été généré par une </a:t>
            </a:r>
            <a:r>
              <a:rPr lang="fr-CA" b="1" dirty="0"/>
              <a:t>fonction inconnue</a:t>
            </a:r>
            <a:r>
              <a:rPr lang="fr-CA" dirty="0"/>
              <a:t>                    ,</a:t>
            </a:r>
            <a:br>
              <a:rPr lang="fr-CA" dirty="0"/>
            </a:br>
            <a:r>
              <a:rPr lang="fr-CA" dirty="0"/>
              <a:t>	   découvrir une nouvelle fonction    </a:t>
            </a:r>
            <a:r>
              <a:rPr lang="fr-CA" dirty="0" smtClean="0"/>
              <a:t> (</a:t>
            </a:r>
            <a:r>
              <a:rPr lang="fr-CA" b="1" dirty="0" smtClean="0"/>
              <a:t>modèle</a:t>
            </a:r>
            <a:r>
              <a:rPr lang="fr-CA" dirty="0" smtClean="0"/>
              <a:t> ou </a:t>
            </a:r>
            <a:r>
              <a:rPr lang="fr-CA" b="1" dirty="0" smtClean="0"/>
              <a:t>hypothèse</a:t>
            </a:r>
            <a:r>
              <a:rPr lang="fr-CA" dirty="0" smtClean="0"/>
              <a:t>)</a:t>
            </a:r>
            <a:br>
              <a:rPr lang="fr-CA" dirty="0" smtClean="0"/>
            </a:br>
            <a:r>
              <a:rPr lang="fr-CA" dirty="0" smtClean="0"/>
              <a:t>           qui </a:t>
            </a:r>
            <a:r>
              <a:rPr lang="fr-CA" dirty="0"/>
              <a:t>sera une </a:t>
            </a:r>
            <a:r>
              <a:rPr lang="fr-CA" dirty="0" smtClean="0"/>
              <a:t>bonne </a:t>
            </a:r>
            <a:r>
              <a:rPr lang="fr-CA" dirty="0"/>
              <a:t>approximation de     </a:t>
            </a:r>
            <a:r>
              <a:rPr lang="fr-CA" dirty="0" smtClean="0"/>
              <a:t>(</a:t>
            </a:r>
            <a:r>
              <a:rPr lang="fr-CA" dirty="0"/>
              <a:t>c’est à dire                         ) »</a:t>
            </a:r>
          </a:p>
          <a:p>
            <a:endParaRPr lang="fr-CA" dirty="0"/>
          </a:p>
          <a:p>
            <a:r>
              <a:rPr lang="fr-CA" dirty="0"/>
              <a:t>Un algorithme d’apprentissage peut donc être </a:t>
            </a:r>
            <a:r>
              <a:rPr lang="fr-CA" dirty="0" smtClean="0"/>
              <a:t>vu </a:t>
            </a:r>
            <a:r>
              <a:rPr lang="fr-CA" dirty="0"/>
              <a:t>comme étant une fonction        à laquelle on donne un ensemble d’entraînement et qui donne en retour cette fonction </a:t>
            </a:r>
          </a:p>
          <a:p>
            <a:pPr marL="0" indent="0">
              <a:buNone/>
            </a:pPr>
            <a:endParaRPr lang="fr-CA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Apprentissage supervisé</a:t>
            </a:r>
            <a:endParaRPr lang="fr-CA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920" y="3209355"/>
            <a:ext cx="238315" cy="238315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286" y="3453057"/>
            <a:ext cx="152285" cy="228428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7593" y="3769548"/>
            <a:ext cx="141405" cy="267099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4793" y="5095803"/>
            <a:ext cx="167514" cy="251271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4338" y="2571140"/>
            <a:ext cx="342900" cy="330200"/>
          </a:xfrm>
          <a:prstGeom prst="rect">
            <a:avLst/>
          </a:prstGeom>
        </p:spPr>
      </p:pic>
      <p:sp>
        <p:nvSpPr>
          <p:cNvPr id="8" name="Accolade fermante 7"/>
          <p:cNvSpPr/>
          <p:nvPr/>
        </p:nvSpPr>
        <p:spPr>
          <a:xfrm>
            <a:off x="6678116" y="2530172"/>
            <a:ext cx="159164" cy="40915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64254" y="4763791"/>
            <a:ext cx="238542" cy="257625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06800" y="5614955"/>
            <a:ext cx="1930400" cy="469900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45037" y="2596446"/>
            <a:ext cx="3964142" cy="320948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81519" y="3131544"/>
            <a:ext cx="1048797" cy="291771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11253" y="3771401"/>
            <a:ext cx="1319063" cy="265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010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Espace réservé du contenu 1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Dans le cas de l’algorithme </a:t>
            </a:r>
            <a:r>
              <a:rPr lang="fr-CA" i="1" dirty="0"/>
              <a:t>k</a:t>
            </a:r>
            <a:r>
              <a:rPr lang="fr-CA" dirty="0"/>
              <a:t> plus proches voisins:</a:t>
            </a:r>
          </a:p>
          <a:p>
            <a:pPr lvl="1"/>
            <a:r>
              <a:rPr lang="fr-CA" dirty="0"/>
              <a:t>     est un programme qui produit lui-même un programme, soit celui qui fait une prédiction à l’aide de la procédure </a:t>
            </a:r>
            <a:r>
              <a:rPr lang="fr-CA" i="1" dirty="0"/>
              <a:t>k</a:t>
            </a:r>
            <a:r>
              <a:rPr lang="fr-CA" dirty="0"/>
              <a:t> plus proches voisins</a:t>
            </a:r>
          </a:p>
          <a:p>
            <a:pPr lvl="1"/>
            <a:r>
              <a:rPr lang="fr-CA" dirty="0"/>
              <a:t>                         est le programme qui fait voter les </a:t>
            </a:r>
            <a:r>
              <a:rPr lang="fr-CA" i="1" dirty="0"/>
              <a:t>k</a:t>
            </a:r>
            <a:r>
              <a:rPr lang="fr-CA" dirty="0"/>
              <a:t> plus proches voisins dans d’une entrée donnée</a:t>
            </a:r>
          </a:p>
          <a:p>
            <a:pPr lvl="1"/>
            <a:r>
              <a:rPr lang="fr-CA" dirty="0"/>
              <a:t>            est la sortie du programme pour l’entrée     , c’est à dire une prédiction de la classe de </a:t>
            </a:r>
          </a:p>
          <a:p>
            <a:pPr lvl="1"/>
            <a:r>
              <a:rPr lang="fr-CA" dirty="0"/>
              <a:t>      est la « fonction » qui a généré nos données d’entraînement</a:t>
            </a:r>
          </a:p>
          <a:p>
            <a:pPr lvl="2"/>
            <a:r>
              <a:rPr lang="fr-CA" dirty="0"/>
              <a:t>ex.: l’être humain qui a étiqueté les images de caractères</a:t>
            </a:r>
          </a:p>
          <a:p>
            <a:r>
              <a:rPr lang="fr-CA" dirty="0"/>
              <a:t>On peut démontrer que plus       est grand, plus      sera une bonne approximation de </a:t>
            </a:r>
          </a:p>
          <a:p>
            <a:pPr lvl="1"/>
            <a:r>
              <a:rPr lang="fr-CA" dirty="0"/>
              <a:t>i</a:t>
            </a:r>
            <a:r>
              <a:rPr lang="fr-CA" dirty="0" smtClean="0"/>
              <a:t>ntuition</a:t>
            </a:r>
            <a:r>
              <a:rPr lang="fr-CA" dirty="0"/>
              <a:t>: en augmentant la taille de l’ensemble d’entraînement, les </a:t>
            </a:r>
            <a:r>
              <a:rPr lang="fr-CA" i="1" dirty="0"/>
              <a:t>k</a:t>
            </a:r>
            <a:r>
              <a:rPr lang="fr-CA" dirty="0"/>
              <a:t> plus proches voisins ne peuvent changer qu’en étant encore plus proches (plus similaires) à l’entrée</a:t>
            </a:r>
          </a:p>
          <a:p>
            <a:pPr marL="0" indent="0">
              <a:buNone/>
            </a:pPr>
            <a:endParaRPr lang="fr-CA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Retour </a:t>
            </a:r>
            <a:r>
              <a:rPr lang="fr-CA" dirty="0"/>
              <a:t>sur </a:t>
            </a:r>
            <a:r>
              <a:rPr lang="fr-CA" dirty="0" err="1"/>
              <a:t>classifieur</a:t>
            </a:r>
            <a:r>
              <a:rPr lang="fr-CA" dirty="0"/>
              <a:t> </a:t>
            </a:r>
            <a:br>
              <a:rPr lang="fr-CA" dirty="0"/>
            </a:br>
            <a:r>
              <a:rPr lang="fr-CA" i="1" dirty="0"/>
              <a:t>k</a:t>
            </a:r>
            <a:r>
              <a:rPr lang="fr-CA" dirty="0"/>
              <a:t> plus proches voisins</a:t>
            </a:r>
            <a:endParaRPr lang="fr-CA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4954" y="2015118"/>
            <a:ext cx="216856" cy="234205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5594" y="2621312"/>
            <a:ext cx="1167084" cy="291771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960" y="2612422"/>
            <a:ext cx="257625" cy="248085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0746" y="4475189"/>
            <a:ext cx="257625" cy="248085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4770" y="4463242"/>
            <a:ext cx="167514" cy="251271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4948" y="4785471"/>
            <a:ext cx="188210" cy="355509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2337" y="3852392"/>
            <a:ext cx="155545" cy="293809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36994" y="3226887"/>
            <a:ext cx="512571" cy="291771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28820" y="3287142"/>
            <a:ext cx="190834" cy="162209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80820" y="3557017"/>
            <a:ext cx="190834" cy="162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592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contenu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Comment évaluer le succès d’un algorithme?</a:t>
            </a:r>
          </a:p>
          <a:p>
            <a:r>
              <a:rPr lang="fr-CA" dirty="0"/>
              <a:t>On pourrait regarder l’erreur moyenne commise sur les exemples d’entraînement, mais cette erreur sera nécessairement optimiste</a:t>
            </a:r>
          </a:p>
          <a:p>
            <a:pPr lvl="1"/>
            <a:r>
              <a:rPr lang="fr-CA" dirty="0"/>
              <a:t>     a déjà vu la bonne réponse pour ces exemples!</a:t>
            </a:r>
          </a:p>
          <a:p>
            <a:pPr lvl="1"/>
            <a:r>
              <a:rPr lang="fr-CA" dirty="0" smtClean="0"/>
              <a:t>on </a:t>
            </a:r>
            <a:r>
              <a:rPr lang="fr-CA" dirty="0"/>
              <a:t>mesure donc seulement la capacité de l’algorithme à </a:t>
            </a:r>
            <a:r>
              <a:rPr lang="fr-CA" b="1" dirty="0"/>
              <a:t>mémoriser</a:t>
            </a:r>
          </a:p>
          <a:p>
            <a:pPr lvl="1"/>
            <a:r>
              <a:rPr lang="fr-CA" dirty="0"/>
              <a:t>d</a:t>
            </a:r>
            <a:r>
              <a:rPr lang="fr-CA" dirty="0" smtClean="0"/>
              <a:t>ans </a:t>
            </a:r>
            <a:r>
              <a:rPr lang="fr-CA" dirty="0"/>
              <a:t>le cas 1 plus proche voisin, l’erreur sera de 0!</a:t>
            </a:r>
          </a:p>
          <a:p>
            <a:r>
              <a:rPr lang="fr-CA" dirty="0"/>
              <a:t>Ce qui nous intéresse vraiment, c’est la capacité de l’algorithme à </a:t>
            </a:r>
            <a:r>
              <a:rPr lang="fr-CA" b="1" dirty="0"/>
              <a:t>généraliser</a:t>
            </a:r>
            <a:r>
              <a:rPr lang="fr-CA" dirty="0"/>
              <a:t> sur de </a:t>
            </a:r>
            <a:r>
              <a:rPr lang="fr-CA" b="1" dirty="0"/>
              <a:t>nouveaux </a:t>
            </a:r>
            <a:r>
              <a:rPr lang="fr-CA" b="1" dirty="0" smtClean="0"/>
              <a:t>exemples</a:t>
            </a:r>
          </a:p>
          <a:p>
            <a:pPr lvl="1"/>
            <a:r>
              <a:rPr lang="fr-CA" dirty="0" smtClean="0"/>
              <a:t>ça reflète mieux le contexte dans lequel on va utiliser </a:t>
            </a:r>
            <a:endParaRPr lang="fr-CA" dirty="0"/>
          </a:p>
          <a:p>
            <a:r>
              <a:rPr lang="fr-CA" dirty="0"/>
              <a:t>Pour mesurer la généralisation, on met de côté des exemples étiquetés, qui seront utilisés seulement à la toute fin, pour calculer l’erreur</a:t>
            </a:r>
          </a:p>
          <a:p>
            <a:r>
              <a:rPr lang="fr-CA" dirty="0"/>
              <a:t>On l’appel l’</a:t>
            </a:r>
            <a:r>
              <a:rPr lang="fr-CA" b="1" dirty="0"/>
              <a:t>ensemble de test</a:t>
            </a:r>
          </a:p>
          <a:p>
            <a:endParaRPr lang="fr-CA" b="1" dirty="0"/>
          </a:p>
          <a:p>
            <a:endParaRPr lang="fr-CA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Mesure de la performance d’un </a:t>
            </a:r>
            <a:br>
              <a:rPr lang="fr-CA" noProof="0" dirty="0" smtClean="0"/>
            </a:br>
            <a:r>
              <a:rPr lang="fr-CA" noProof="0" dirty="0" smtClean="0"/>
              <a:t>algorithme d’apprentissage</a:t>
            </a:r>
            <a:endParaRPr lang="fr-CA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618" y="2667529"/>
            <a:ext cx="167514" cy="2512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0943" y="4328054"/>
            <a:ext cx="167514" cy="251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1640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Deuxième algorithme: Perceptron</a:t>
            </a:r>
            <a:br>
              <a:rPr lang="fr-CA" noProof="0" dirty="0" smtClean="0"/>
            </a:br>
            <a:r>
              <a:rPr lang="fr-CA" sz="1800" dirty="0" smtClean="0"/>
              <a:t>(</a:t>
            </a:r>
            <a:r>
              <a:rPr lang="fr-CA" sz="1800" dirty="0" err="1" smtClean="0"/>
              <a:t>Rosenblatt</a:t>
            </a:r>
            <a:r>
              <a:rPr lang="fr-CA" sz="1800" dirty="0" smtClean="0"/>
              <a:t>, 1957)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Un des plus vieux algorithmes de classification</a:t>
            </a:r>
          </a:p>
          <a:p>
            <a:r>
              <a:rPr lang="fr-CA" b="1" dirty="0"/>
              <a:t>Idée</a:t>
            </a:r>
            <a:r>
              <a:rPr lang="fr-CA" dirty="0"/>
              <a:t>: modéliser le processus de décision à l’aide d’une fonction linéaire, suivi d’un </a:t>
            </a:r>
            <a:r>
              <a:rPr lang="fr-CA" dirty="0" smtClean="0"/>
              <a:t>seuil:</a:t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>où                                      si            , sinon </a:t>
            </a:r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endParaRPr lang="fr-CA" dirty="0" smtClean="0"/>
          </a:p>
          <a:p>
            <a:pPr marL="0" indent="0">
              <a:buNone/>
            </a:pPr>
            <a:endParaRPr lang="fr-CA" dirty="0" smtClean="0"/>
          </a:p>
          <a:p>
            <a:r>
              <a:rPr lang="fr-CA" dirty="0" smtClean="0"/>
              <a:t>Le </a:t>
            </a:r>
            <a:r>
              <a:rPr lang="fr-CA" b="1" dirty="0" smtClean="0"/>
              <a:t>vecteur de poids</a:t>
            </a:r>
            <a:r>
              <a:rPr lang="fr-CA" dirty="0" smtClean="0"/>
              <a:t>       correspond aux </a:t>
            </a:r>
            <a:r>
              <a:rPr lang="fr-CA" b="1" dirty="0" smtClean="0"/>
              <a:t>paramètres</a:t>
            </a:r>
            <a:r>
              <a:rPr lang="fr-CA" dirty="0" smtClean="0"/>
              <a:t> du modèle</a:t>
            </a:r>
          </a:p>
          <a:p>
            <a:r>
              <a:rPr lang="fr-CA" dirty="0" smtClean="0"/>
              <a:t>Normalement, on ajoute également un biais    , qui équivaut à </a:t>
            </a:r>
            <a:br>
              <a:rPr lang="fr-CA" dirty="0" smtClean="0"/>
            </a:br>
            <a:r>
              <a:rPr lang="fr-CA" dirty="0" smtClean="0"/>
              <a:t>ajouter une entrée                     constante</a:t>
            </a:r>
          </a:p>
          <a:p>
            <a:endParaRPr lang="fr-CA" dirty="0"/>
          </a:p>
          <a:p>
            <a:pPr marL="0" indent="0">
              <a:buNone/>
            </a:pPr>
            <a:endParaRPr lang="fr-CA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8884" y="2723717"/>
            <a:ext cx="3233136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5062" y="3290027"/>
            <a:ext cx="1964256" cy="265246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8789" y="3300984"/>
            <a:ext cx="580674" cy="215065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6050" y="3263502"/>
            <a:ext cx="2168568" cy="291771"/>
          </a:xfrm>
          <a:prstGeom prst="rect">
            <a:avLst/>
          </a:prstGeom>
        </p:spPr>
      </p:pic>
      <p:grpSp>
        <p:nvGrpSpPr>
          <p:cNvPr id="49" name="Grouper 48"/>
          <p:cNvGrpSpPr/>
          <p:nvPr/>
        </p:nvGrpSpPr>
        <p:grpSpPr>
          <a:xfrm>
            <a:off x="1918485" y="3620463"/>
            <a:ext cx="4814012" cy="1702207"/>
            <a:chOff x="1770938" y="4096077"/>
            <a:chExt cx="4814012" cy="1702207"/>
          </a:xfrm>
        </p:grpSpPr>
        <p:sp>
          <p:nvSpPr>
            <p:cNvPr id="14" name="Ellipse 13"/>
            <p:cNvSpPr/>
            <p:nvPr/>
          </p:nvSpPr>
          <p:spPr>
            <a:xfrm>
              <a:off x="3239318" y="4424351"/>
              <a:ext cx="2332607" cy="1259711"/>
            </a:xfrm>
            <a:prstGeom prst="ellipse">
              <a:avLst/>
            </a:prstGeom>
            <a:noFill/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cxnSp>
          <p:nvCxnSpPr>
            <p:cNvPr id="16" name="Connecteur droit avec flèche 15"/>
            <p:cNvCxnSpPr/>
            <p:nvPr/>
          </p:nvCxnSpPr>
          <p:spPr>
            <a:xfrm>
              <a:off x="2269409" y="4226714"/>
              <a:ext cx="1041013" cy="551763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avec flèche 17"/>
            <p:cNvCxnSpPr/>
            <p:nvPr/>
          </p:nvCxnSpPr>
          <p:spPr>
            <a:xfrm>
              <a:off x="2265749" y="4726424"/>
              <a:ext cx="973569" cy="208213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/>
            <p:cNvCxnSpPr/>
            <p:nvPr/>
          </p:nvCxnSpPr>
          <p:spPr>
            <a:xfrm flipV="1">
              <a:off x="2285023" y="5298870"/>
              <a:ext cx="1014991" cy="389685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Image 2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927421" y="4096077"/>
              <a:ext cx="277577" cy="199508"/>
            </a:xfrm>
            <a:prstGeom prst="rect">
              <a:avLst/>
            </a:prstGeom>
            <a:effectLst/>
          </p:spPr>
        </p:pic>
        <p:pic>
          <p:nvPicPr>
            <p:cNvPr id="26" name="Image 2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927421" y="4626668"/>
              <a:ext cx="277577" cy="199508"/>
            </a:xfrm>
            <a:prstGeom prst="rect">
              <a:avLst/>
            </a:prstGeom>
            <a:effectLst/>
          </p:spPr>
        </p:pic>
        <p:pic>
          <p:nvPicPr>
            <p:cNvPr id="32" name="Image 31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922248" y="5578825"/>
              <a:ext cx="343501" cy="219459"/>
            </a:xfrm>
            <a:prstGeom prst="rect">
              <a:avLst/>
            </a:prstGeom>
            <a:effectLst/>
          </p:spPr>
        </p:pic>
        <p:pic>
          <p:nvPicPr>
            <p:cNvPr id="35" name="Image 34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518410" y="4126960"/>
              <a:ext cx="320948" cy="199508"/>
            </a:xfrm>
            <a:prstGeom prst="rect">
              <a:avLst/>
            </a:prstGeom>
            <a:effectLst/>
          </p:spPr>
        </p:pic>
        <p:pic>
          <p:nvPicPr>
            <p:cNvPr id="36" name="Image 35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518410" y="4578969"/>
              <a:ext cx="329623" cy="199508"/>
            </a:xfrm>
            <a:prstGeom prst="rect">
              <a:avLst/>
            </a:prstGeom>
            <a:effectLst/>
          </p:spPr>
        </p:pic>
        <p:pic>
          <p:nvPicPr>
            <p:cNvPr id="37" name="Image 36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508000" y="5278048"/>
              <a:ext cx="355645" cy="199508"/>
            </a:xfrm>
            <a:prstGeom prst="rect">
              <a:avLst/>
            </a:prstGeom>
            <a:effectLst/>
          </p:spPr>
        </p:pic>
        <p:sp>
          <p:nvSpPr>
            <p:cNvPr id="38" name="ZoneTexte 37"/>
            <p:cNvSpPr txBox="1"/>
            <p:nvPr/>
          </p:nvSpPr>
          <p:spPr>
            <a:xfrm>
              <a:off x="1770938" y="4986692"/>
              <a:ext cx="463851" cy="369332"/>
            </a:xfrm>
            <a:prstGeom prst="rect">
              <a:avLst/>
            </a:prstGeom>
            <a:noFill/>
            <a:effectLst/>
            <a:scene3d>
              <a:camera prst="orthographicFront">
                <a:rot lat="0" lon="0" rev="5400000"/>
              </a:camera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fr-CA" dirty="0" smtClean="0">
                  <a:latin typeface="+mj-lt"/>
                </a:rPr>
                <a:t>. . .</a:t>
              </a:r>
              <a:endParaRPr lang="fr-CA" dirty="0">
                <a:latin typeface="+mj-lt"/>
              </a:endParaRPr>
            </a:p>
          </p:txBody>
        </p:sp>
        <p:cxnSp>
          <p:nvCxnSpPr>
            <p:cNvPr id="40" name="Connecteur droit 39"/>
            <p:cNvCxnSpPr/>
            <p:nvPr/>
          </p:nvCxnSpPr>
          <p:spPr>
            <a:xfrm>
              <a:off x="3893389" y="4481610"/>
              <a:ext cx="0" cy="1145192"/>
            </a:xfrm>
            <a:prstGeom prst="line">
              <a:avLst/>
            </a:prstGeom>
            <a:ln w="127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40"/>
            <p:cNvCxnSpPr/>
            <p:nvPr/>
          </p:nvCxnSpPr>
          <p:spPr>
            <a:xfrm>
              <a:off x="4909819" y="4488256"/>
              <a:ext cx="0" cy="1145192"/>
            </a:xfrm>
            <a:prstGeom prst="line">
              <a:avLst/>
            </a:prstGeom>
            <a:ln w="127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42" name="Image 41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452666" y="4881515"/>
              <a:ext cx="344104" cy="372778"/>
            </a:xfrm>
            <a:prstGeom prst="rect">
              <a:avLst/>
            </a:prstGeom>
            <a:effectLst/>
          </p:spPr>
        </p:pic>
        <p:cxnSp>
          <p:nvCxnSpPr>
            <p:cNvPr id="44" name="Connecteur en angle 43"/>
            <p:cNvCxnSpPr/>
            <p:nvPr/>
          </p:nvCxnSpPr>
          <p:spPr>
            <a:xfrm flipV="1">
              <a:off x="4018311" y="4726424"/>
              <a:ext cx="701976" cy="699079"/>
            </a:xfrm>
            <a:prstGeom prst="bentConnector3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ZoneTexte 44"/>
            <p:cNvSpPr txBox="1"/>
            <p:nvPr/>
          </p:nvSpPr>
          <p:spPr>
            <a:xfrm>
              <a:off x="3869640" y="4394378"/>
              <a:ext cx="1064414" cy="33855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fr-CA" sz="1600" i="1" dirty="0" err="1" smtClean="0">
                  <a:latin typeface="Times"/>
                  <a:cs typeface="Times"/>
                </a:rPr>
                <a:t>Threshold</a:t>
              </a:r>
              <a:endParaRPr lang="fr-CA" sz="1600" i="1" dirty="0">
                <a:latin typeface="Times"/>
                <a:cs typeface="Times"/>
              </a:endParaRPr>
            </a:p>
          </p:txBody>
        </p:sp>
        <p:pic>
          <p:nvPicPr>
            <p:cNvPr id="46" name="Image 45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4947827" y="4939134"/>
              <a:ext cx="593057" cy="241133"/>
            </a:xfrm>
            <a:prstGeom prst="rect">
              <a:avLst/>
            </a:prstGeom>
          </p:spPr>
        </p:pic>
        <p:cxnSp>
          <p:nvCxnSpPr>
            <p:cNvPr id="48" name="Connecteur droit 47"/>
            <p:cNvCxnSpPr>
              <a:stCxn id="14" idx="6"/>
            </p:cNvCxnSpPr>
            <p:nvPr/>
          </p:nvCxnSpPr>
          <p:spPr>
            <a:xfrm>
              <a:off x="5571925" y="5054207"/>
              <a:ext cx="1013025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0" name="Image 49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893212" y="6146985"/>
            <a:ext cx="1088227" cy="268114"/>
          </a:xfrm>
          <a:prstGeom prst="rect">
            <a:avLst/>
          </a:prstGeom>
        </p:spPr>
      </p:pic>
      <p:pic>
        <p:nvPicPr>
          <p:cNvPr id="51" name="Image 50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005749" y="5524411"/>
            <a:ext cx="267168" cy="171750"/>
          </a:xfrm>
          <a:prstGeom prst="rect">
            <a:avLst/>
          </a:prstGeom>
        </p:spPr>
      </p:pic>
      <p:pic>
        <p:nvPicPr>
          <p:cNvPr id="52" name="Image 51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544431" y="5813823"/>
            <a:ext cx="121440" cy="23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539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Deuxième algorithme: Perceptron</a:t>
            </a:r>
            <a:br>
              <a:rPr lang="fr-CA" noProof="0" dirty="0" smtClean="0"/>
            </a:br>
            <a:r>
              <a:rPr lang="fr-CA" sz="1800" dirty="0" smtClean="0"/>
              <a:t>(</a:t>
            </a:r>
            <a:r>
              <a:rPr lang="fr-CA" sz="1800" dirty="0" err="1" smtClean="0"/>
              <a:t>Rosenblatt</a:t>
            </a:r>
            <a:r>
              <a:rPr lang="fr-CA" sz="1800" dirty="0" smtClean="0"/>
              <a:t>, 1957)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L’algorithme d’apprentissage doit adapter la valeur des paramètres (c’est-à-dire les poids et le biais) de façon à ce que               soit la bonne réponse sur les données d’entraînement</a:t>
            </a:r>
            <a:endParaRPr lang="fr-CA" dirty="0"/>
          </a:p>
          <a:p>
            <a:endParaRPr lang="fr-CA" dirty="0" smtClean="0"/>
          </a:p>
          <a:p>
            <a:r>
              <a:rPr lang="fr-CA" dirty="0" smtClean="0"/>
              <a:t>Algorithme du Perceptron: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CA" dirty="0" smtClean="0"/>
              <a:t>pour chaque paire </a:t>
            </a:r>
          </a:p>
          <a:p>
            <a:pPr marL="1257300" lvl="2" indent="-342900">
              <a:buFont typeface="+mj-lt"/>
              <a:buAutoNum type="alphaLcPeriod"/>
            </a:pPr>
            <a:r>
              <a:rPr lang="fr-CA" dirty="0" smtClean="0"/>
              <a:t>calculer</a:t>
            </a:r>
          </a:p>
          <a:p>
            <a:pPr marL="1257300" lvl="2" indent="-342900">
              <a:buFont typeface="+mj-lt"/>
              <a:buAutoNum type="alphaLcPeriod"/>
            </a:pPr>
            <a:r>
              <a:rPr lang="fr-CA" dirty="0" smtClean="0"/>
              <a:t>si 	</a:t>
            </a:r>
          </a:p>
          <a:p>
            <a:pPr lvl="3">
              <a:buFont typeface="Arial"/>
              <a:buChar char="•"/>
            </a:pPr>
            <a:r>
              <a:rPr lang="fr-CA" dirty="0" smtClean="0"/>
              <a:t>                                                                                    (mise à jour des poids et biais)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CA" dirty="0" smtClean="0"/>
              <a:t>retourner à 1 jusqu’à l’atteinte d’un critère d’arrêt (nb. maximal d’itérations atteint ou nb. d’erreurs est 0)</a:t>
            </a:r>
          </a:p>
          <a:p>
            <a:pPr marL="400050">
              <a:buFont typeface="Lucida Grande"/>
              <a:buChar char="•"/>
            </a:pPr>
            <a:r>
              <a:rPr lang="fr-CA" dirty="0" smtClean="0"/>
              <a:t>La mise à jour des poids est appelée la </a:t>
            </a:r>
            <a:r>
              <a:rPr lang="fr-CA" b="1" dirty="0" smtClean="0"/>
              <a:t>règle d’apprentissage du Perceptron</a:t>
            </a:r>
            <a:r>
              <a:rPr lang="fr-CA" dirty="0" smtClean="0"/>
              <a:t>. La multiplicateur      est appelé le </a:t>
            </a:r>
            <a:r>
              <a:rPr lang="fr-CA" b="1" dirty="0" smtClean="0"/>
              <a:t>taux d’apprentissage</a:t>
            </a:r>
            <a:endParaRPr lang="fr-CA" b="1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5306" y="1996259"/>
            <a:ext cx="717599" cy="291771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0878" y="3683941"/>
            <a:ext cx="2834942" cy="241133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5248" y="3961555"/>
            <a:ext cx="1304725" cy="265246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6702" y="4247623"/>
            <a:ext cx="3684773" cy="279584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01175" y="3362904"/>
            <a:ext cx="1276050" cy="265246"/>
          </a:xfrm>
          <a:prstGeom prst="rect">
            <a:avLst/>
          </a:prstGeom>
        </p:spPr>
      </p:pic>
      <p:pic>
        <p:nvPicPr>
          <p:cNvPr id="22" name="Image 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42469" y="5556720"/>
            <a:ext cx="198146" cy="178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173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Deuxième algorithme: Perceptron</a:t>
            </a:r>
            <a:br>
              <a:rPr lang="fr-CA" noProof="0" dirty="0" smtClean="0"/>
            </a:br>
            <a:r>
              <a:rPr lang="fr-CA" sz="1800" dirty="0" smtClean="0"/>
              <a:t>(</a:t>
            </a:r>
            <a:r>
              <a:rPr lang="fr-CA" sz="1800" dirty="0" err="1" smtClean="0"/>
              <a:t>Rosenblatt</a:t>
            </a:r>
            <a:r>
              <a:rPr lang="fr-CA" sz="1800" dirty="0" smtClean="0"/>
              <a:t>, 1957)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L’algorithme d’apprentissage doit adapter la valeur des paramètres (c’est-à-dire les poids et le biais) de façon à ce que               soit la bonne réponse sur les données d’entraînement</a:t>
            </a:r>
            <a:endParaRPr lang="fr-CA" dirty="0"/>
          </a:p>
          <a:p>
            <a:endParaRPr lang="fr-CA" dirty="0" smtClean="0"/>
          </a:p>
          <a:p>
            <a:r>
              <a:rPr lang="fr-CA" dirty="0" smtClean="0"/>
              <a:t>Algorithme du Perceptron: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CA" dirty="0" smtClean="0"/>
              <a:t>pour chaque paire </a:t>
            </a:r>
          </a:p>
          <a:p>
            <a:pPr marL="1257300" lvl="2" indent="-342900">
              <a:buFont typeface="+mj-lt"/>
              <a:buAutoNum type="alphaLcPeriod"/>
            </a:pPr>
            <a:r>
              <a:rPr lang="fr-CA" dirty="0" smtClean="0"/>
              <a:t>calculer</a:t>
            </a:r>
          </a:p>
          <a:p>
            <a:pPr marL="1257300" lvl="2" indent="-342900">
              <a:buFont typeface="+mj-lt"/>
              <a:buAutoNum type="alphaLcPeriod"/>
            </a:pPr>
            <a:r>
              <a:rPr lang="fr-CA" dirty="0" smtClean="0"/>
              <a:t>si 	</a:t>
            </a:r>
          </a:p>
          <a:p>
            <a:pPr lvl="3">
              <a:buFont typeface="Arial"/>
              <a:buChar char="•"/>
            </a:pPr>
            <a:r>
              <a:rPr lang="fr-CA" dirty="0" smtClean="0"/>
              <a:t>                                                                                    (mise à jour des poids et biais)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CA" dirty="0" smtClean="0"/>
              <a:t>retourner à 1 jusqu’à l’atteinte d’un critère d’arrêt (nb. maximal d’itérations atteint ou nb. d’erreurs est 0)</a:t>
            </a:r>
            <a:r>
              <a:rPr lang="fr-CA" dirty="0"/>
              <a:t> </a:t>
            </a:r>
            <a:endParaRPr lang="fr-CA" dirty="0" smtClean="0"/>
          </a:p>
          <a:p>
            <a:pPr marL="400050">
              <a:buFont typeface="Lucida Grande"/>
              <a:buChar char="•"/>
            </a:pPr>
            <a:r>
              <a:rPr lang="fr-CA" dirty="0" smtClean="0"/>
              <a:t>La </a:t>
            </a:r>
            <a:r>
              <a:rPr lang="fr-CA" dirty="0"/>
              <a:t>mise à jour des poids est appelée la </a:t>
            </a:r>
            <a:r>
              <a:rPr lang="fr-CA" b="1" dirty="0"/>
              <a:t>règle d’apprentissage du P</a:t>
            </a:r>
            <a:r>
              <a:rPr lang="fr-CA" b="1" dirty="0" smtClean="0"/>
              <a:t>erceptron</a:t>
            </a:r>
            <a:r>
              <a:rPr lang="fr-CA" dirty="0"/>
              <a:t>. La multiplicateur      est appelé le </a:t>
            </a:r>
            <a:r>
              <a:rPr lang="fr-CA" b="1" dirty="0"/>
              <a:t>taux d’apprentissage</a:t>
            </a:r>
          </a:p>
          <a:p>
            <a:pPr marL="800100" lvl="1" indent="-342900">
              <a:buFont typeface="+mj-lt"/>
              <a:buAutoNum type="arabicPeriod"/>
            </a:pPr>
            <a:endParaRPr lang="fr-CA" dirty="0" smtClean="0"/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878" y="3683941"/>
            <a:ext cx="2834942" cy="241133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248" y="3961555"/>
            <a:ext cx="1304725" cy="265246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1175" y="3362904"/>
            <a:ext cx="1276050" cy="265246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6239" y="4245977"/>
            <a:ext cx="3046748" cy="265246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5325037" y="3821362"/>
            <a:ext cx="1830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 smtClean="0">
                <a:solidFill>
                  <a:srgbClr val="000090"/>
                </a:solidFill>
                <a:latin typeface="+mn-lt"/>
              </a:rPr>
              <a:t>forme vectorielle</a:t>
            </a:r>
            <a:endParaRPr lang="fr-CA" b="1" dirty="0">
              <a:solidFill>
                <a:srgbClr val="000090"/>
              </a:solidFill>
              <a:latin typeface="+mn-lt"/>
            </a:endParaRPr>
          </a:p>
        </p:txBody>
      </p:sp>
      <p:cxnSp>
        <p:nvCxnSpPr>
          <p:cNvPr id="11" name="Connecteur droit avec flèche 10"/>
          <p:cNvCxnSpPr/>
          <p:nvPr/>
        </p:nvCxnSpPr>
        <p:spPr>
          <a:xfrm flipH="1">
            <a:off x="5069734" y="4070555"/>
            <a:ext cx="286086" cy="1754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Imag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42469" y="5556720"/>
            <a:ext cx="198146" cy="178331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5306" y="1996259"/>
            <a:ext cx="717599" cy="291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221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Surface de séparation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Le Perceptron cherche donc un </a:t>
            </a:r>
            <a:r>
              <a:rPr lang="fr-CA" b="1" dirty="0" smtClean="0"/>
              <a:t>séparateur linéaire </a:t>
            </a:r>
            <a:r>
              <a:rPr lang="fr-CA" dirty="0" smtClean="0"/>
              <a:t>entre les deux classes</a:t>
            </a:r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r>
              <a:rPr lang="fr-CA" dirty="0" smtClean="0"/>
              <a:t>La </a:t>
            </a:r>
            <a:r>
              <a:rPr lang="fr-CA" b="1" dirty="0" smtClean="0"/>
              <a:t>surface de décision </a:t>
            </a:r>
            <a:r>
              <a:rPr lang="fr-CA" dirty="0" smtClean="0"/>
              <a:t>d’un </a:t>
            </a:r>
            <a:r>
              <a:rPr lang="fr-CA" dirty="0" err="1" smtClean="0"/>
              <a:t>classifieur</a:t>
            </a:r>
            <a:r>
              <a:rPr lang="fr-CA" dirty="0" smtClean="0"/>
              <a:t> est la surface (dans le cas du perceptron en 2D, une droite) qui sépare les deux régions classifiées dans les deux classes différentes</a:t>
            </a:r>
          </a:p>
        </p:txBody>
      </p:sp>
      <p:pic>
        <p:nvPicPr>
          <p:cNvPr id="14" name="Image 13" descr="Sans titr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8708" y="1964909"/>
            <a:ext cx="4486242" cy="3215139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2196538" y="182186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CA" dirty="0"/>
          </a:p>
        </p:txBody>
      </p:sp>
      <p:cxnSp>
        <p:nvCxnSpPr>
          <p:cNvPr id="18" name="Connecteur droit avec flèche 17"/>
          <p:cNvCxnSpPr/>
          <p:nvPr/>
        </p:nvCxnSpPr>
        <p:spPr>
          <a:xfrm flipH="1">
            <a:off x="6423051" y="2269517"/>
            <a:ext cx="801580" cy="936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ZoneTexte 24"/>
          <p:cNvSpPr txBox="1"/>
          <p:nvPr/>
        </p:nvSpPr>
        <p:spPr>
          <a:xfrm>
            <a:off x="7048738" y="1998401"/>
            <a:ext cx="1267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b="1" dirty="0" smtClean="0">
                <a:solidFill>
                  <a:srgbClr val="000090"/>
                </a:solidFill>
                <a:latin typeface="+mn-lt"/>
              </a:rPr>
              <a:t>surface</a:t>
            </a:r>
          </a:p>
          <a:p>
            <a:pPr algn="ctr"/>
            <a:r>
              <a:rPr lang="fr-CA" b="1" dirty="0" smtClean="0">
                <a:solidFill>
                  <a:srgbClr val="000090"/>
                </a:solidFill>
                <a:latin typeface="+mn-lt"/>
              </a:rPr>
              <a:t>de décision</a:t>
            </a:r>
            <a:endParaRPr lang="fr-CA" b="1" dirty="0">
              <a:solidFill>
                <a:srgbClr val="000090"/>
              </a:solidFill>
              <a:latin typeface="+mn-lt"/>
            </a:endParaRPr>
          </a:p>
        </p:txBody>
      </p:sp>
      <p:cxnSp>
        <p:nvCxnSpPr>
          <p:cNvPr id="27" name="Connecteur droit avec flèche 26"/>
          <p:cNvCxnSpPr/>
          <p:nvPr/>
        </p:nvCxnSpPr>
        <p:spPr>
          <a:xfrm>
            <a:off x="5194656" y="3091956"/>
            <a:ext cx="312304" cy="478889"/>
          </a:xfrm>
          <a:prstGeom prst="straightConnector1">
            <a:avLst/>
          </a:prstGeom>
          <a:ln w="28575" cmpd="sng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Imag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3488" y="2933867"/>
            <a:ext cx="456197" cy="488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7706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Sujets couverts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Concepts de base en apprentissage automatique (</a:t>
            </a:r>
            <a:r>
              <a:rPr lang="fr-CA" i="1" dirty="0" smtClean="0"/>
              <a:t>machine </a:t>
            </a:r>
            <a:r>
              <a:rPr lang="fr-CA" i="1" dirty="0" err="1" smtClean="0"/>
              <a:t>learning</a:t>
            </a:r>
            <a:r>
              <a:rPr lang="fr-CA" dirty="0" smtClean="0"/>
              <a:t>)</a:t>
            </a:r>
          </a:p>
          <a:p>
            <a:r>
              <a:rPr lang="fr-CA" dirty="0" smtClean="0"/>
              <a:t>Algorithme des </a:t>
            </a:r>
            <a:r>
              <a:rPr lang="fr-CA" i="1" dirty="0" smtClean="0"/>
              <a:t>k</a:t>
            </a:r>
            <a:r>
              <a:rPr lang="fr-CA" dirty="0" smtClean="0"/>
              <a:t> plus proches voisins</a:t>
            </a:r>
          </a:p>
          <a:p>
            <a:r>
              <a:rPr lang="fr-CA" dirty="0" smtClean="0"/>
              <a:t>Classification linéaire avec le Perceptron et la régression logistique</a:t>
            </a:r>
          </a:p>
          <a:p>
            <a:pPr lvl="1"/>
            <a:r>
              <a:rPr lang="fr-CA" dirty="0" smtClean="0"/>
              <a:t>dérivées partielles</a:t>
            </a:r>
          </a:p>
          <a:p>
            <a:pPr lvl="1"/>
            <a:r>
              <a:rPr lang="fr-CA" dirty="0" smtClean="0"/>
              <a:t>descente de gradient (stochastique)</a:t>
            </a:r>
          </a:p>
          <a:p>
            <a:r>
              <a:rPr lang="fr-CA" dirty="0" smtClean="0"/>
              <a:t>Réseau de neurones artificiel</a:t>
            </a:r>
          </a:p>
          <a:p>
            <a:pPr lvl="1"/>
            <a:r>
              <a:rPr lang="fr-CA" dirty="0" smtClean="0"/>
              <a:t>dérivation en chaîne</a:t>
            </a:r>
          </a:p>
          <a:p>
            <a:pPr lvl="1"/>
            <a:r>
              <a:rPr lang="fr-CA" dirty="0" err="1" smtClean="0"/>
              <a:t>rétropropagation</a:t>
            </a:r>
            <a:r>
              <a:rPr lang="fr-CA" dirty="0" smtClean="0"/>
              <a:t> (</a:t>
            </a:r>
            <a:r>
              <a:rPr lang="fr-CA" i="1" dirty="0" err="1" smtClean="0"/>
              <a:t>backpropagation</a:t>
            </a:r>
            <a:r>
              <a:rPr lang="fr-CA" dirty="0" smtClean="0"/>
              <a:t>)</a:t>
            </a:r>
          </a:p>
          <a:p>
            <a:pPr lvl="1"/>
            <a:endParaRPr lang="fr-CA" dirty="0" smtClean="0"/>
          </a:p>
          <a:p>
            <a:endParaRPr lang="fr-CA" dirty="0" smtClean="0"/>
          </a:p>
          <a:p>
            <a:endParaRPr lang="fr-CA" dirty="0" smtClean="0"/>
          </a:p>
          <a:p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6483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Convergence et séparabilité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sp>
        <p:nvSpPr>
          <p:cNvPr id="10" name="Espace réservé du contenu 9"/>
          <p:cNvSpPr>
            <a:spLocks noGrp="1"/>
          </p:cNvSpPr>
          <p:nvPr>
            <p:ph idx="1"/>
          </p:nvPr>
        </p:nvSpPr>
        <p:spPr>
          <a:xfrm>
            <a:off x="457200" y="1600200"/>
            <a:ext cx="8480426" cy="4525963"/>
          </a:xfrm>
        </p:spPr>
        <p:txBody>
          <a:bodyPr/>
          <a:lstStyle/>
          <a:p>
            <a:r>
              <a:rPr lang="fr-CA" dirty="0" smtClean="0"/>
              <a:t>Si les exemples d’entraînement sont </a:t>
            </a:r>
            <a:r>
              <a:rPr lang="fr-CA" b="1" dirty="0" smtClean="0"/>
              <a:t>linéairement séparables </a:t>
            </a:r>
            <a:r>
              <a:rPr lang="fr-CA" dirty="0" smtClean="0"/>
              <a:t>(gauche), l’algorithme est garanti de converger à </a:t>
            </a:r>
            <a:r>
              <a:rPr lang="fr-CA" b="1" dirty="0" smtClean="0"/>
              <a:t>une solution avec une erreur nulle</a:t>
            </a:r>
            <a:r>
              <a:rPr lang="fr-CA" dirty="0" smtClean="0"/>
              <a:t> sur l’ensemble d’entraînement, quel que soit le choix de </a:t>
            </a:r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endParaRPr lang="fr-CA" dirty="0" smtClean="0"/>
          </a:p>
          <a:p>
            <a:pPr marL="0" indent="0">
              <a:buNone/>
            </a:pPr>
            <a:endParaRPr lang="fr-CA" dirty="0" smtClean="0"/>
          </a:p>
          <a:p>
            <a:r>
              <a:rPr lang="fr-CA" dirty="0" smtClean="0"/>
              <a:t>Si non-séparable linéairement (droite), pour garantir la convergence à une </a:t>
            </a:r>
            <a:r>
              <a:rPr lang="fr-CA" b="1" dirty="0" smtClean="0"/>
              <a:t>solution avec la plus petite erreur possible en entraînement</a:t>
            </a:r>
            <a:r>
              <a:rPr lang="fr-CA" dirty="0"/>
              <a:t>, </a:t>
            </a:r>
            <a:r>
              <a:rPr lang="fr-CA" dirty="0" smtClean="0"/>
              <a:t>on </a:t>
            </a:r>
            <a:r>
              <a:rPr lang="fr-CA" dirty="0"/>
              <a:t>doit décroître le taux </a:t>
            </a:r>
            <a:r>
              <a:rPr lang="fr-CA" dirty="0" smtClean="0"/>
              <a:t>d’apprentissage, par ex. selon </a:t>
            </a:r>
          </a:p>
          <a:p>
            <a:endParaRPr lang="fr-CA" dirty="0"/>
          </a:p>
        </p:txBody>
      </p:sp>
      <p:pic>
        <p:nvPicPr>
          <p:cNvPr id="16" name="Image 15" descr="Sans titr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625" y="2750713"/>
            <a:ext cx="7040875" cy="2512511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1900" y="2374056"/>
            <a:ext cx="173485" cy="156136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9202" y="5863765"/>
            <a:ext cx="820113" cy="575656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29436" y="5903869"/>
            <a:ext cx="591427" cy="18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0516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Courbe d’apprentissage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sp>
        <p:nvSpPr>
          <p:cNvPr id="10" name="Espace réservé du contenu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Pour visualiser la progression de l’apprentissage, on peut regarder la </a:t>
            </a:r>
            <a:r>
              <a:rPr lang="fr-CA" b="1" dirty="0" smtClean="0"/>
              <a:t>courbe d’apprentissage</a:t>
            </a:r>
            <a:r>
              <a:rPr lang="fr-CA" dirty="0" smtClean="0"/>
              <a:t>, c’est-à-dire la courbe du taux d’erreur (ou de succès) en fonction du nombre de mises à jour des paramètres</a:t>
            </a:r>
            <a:endParaRPr lang="fr-CA" dirty="0"/>
          </a:p>
        </p:txBody>
      </p:sp>
      <p:pic>
        <p:nvPicPr>
          <p:cNvPr id="3" name="Image 2" descr="Sans titr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57" y="2737870"/>
            <a:ext cx="8845592" cy="2208462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1215459" y="4946332"/>
            <a:ext cx="1383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dirty="0" smtClean="0">
                <a:latin typeface="+mj-lt"/>
              </a:rPr>
              <a:t>linéairement </a:t>
            </a:r>
            <a:br>
              <a:rPr lang="fr-CA" dirty="0" smtClean="0">
                <a:latin typeface="+mj-lt"/>
              </a:rPr>
            </a:br>
            <a:r>
              <a:rPr lang="fr-CA" dirty="0" smtClean="0">
                <a:latin typeface="+mj-lt"/>
              </a:rPr>
              <a:t>séparable</a:t>
            </a:r>
            <a:endParaRPr lang="fr-CA" dirty="0">
              <a:latin typeface="+mj-lt"/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3905738" y="4965064"/>
            <a:ext cx="17620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dirty="0" smtClean="0">
                <a:latin typeface="+mj-lt"/>
              </a:rPr>
              <a:t>pas linéairement </a:t>
            </a:r>
            <a:br>
              <a:rPr lang="fr-CA" dirty="0" smtClean="0">
                <a:latin typeface="+mj-lt"/>
              </a:rPr>
            </a:br>
            <a:r>
              <a:rPr lang="fr-CA" dirty="0" smtClean="0">
                <a:latin typeface="+mj-lt"/>
              </a:rPr>
              <a:t>séparable</a:t>
            </a:r>
            <a:endParaRPr lang="fr-CA" dirty="0">
              <a:latin typeface="+mj-lt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6598805" y="4973150"/>
            <a:ext cx="21082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dirty="0" smtClean="0">
                <a:latin typeface="+mj-lt"/>
              </a:rPr>
              <a:t>pas linéairement </a:t>
            </a:r>
            <a:br>
              <a:rPr lang="fr-CA" dirty="0" smtClean="0">
                <a:latin typeface="+mj-lt"/>
              </a:rPr>
            </a:br>
            <a:r>
              <a:rPr lang="fr-CA" dirty="0" smtClean="0">
                <a:latin typeface="+mj-lt"/>
              </a:rPr>
              <a:t>séparable, avec taux </a:t>
            </a:r>
            <a:br>
              <a:rPr lang="fr-CA" dirty="0" smtClean="0">
                <a:latin typeface="+mj-lt"/>
              </a:rPr>
            </a:br>
            <a:r>
              <a:rPr lang="fr-CA" dirty="0" err="1" smtClean="0">
                <a:latin typeface="+mj-lt"/>
              </a:rPr>
              <a:t>d’app</a:t>
            </a:r>
            <a:r>
              <a:rPr lang="fr-CA" dirty="0" smtClean="0">
                <a:latin typeface="+mj-lt"/>
              </a:rPr>
              <a:t>. décroissant</a:t>
            </a:r>
            <a:endParaRPr lang="fr-CA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34209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Apprentissage </a:t>
            </a:r>
            <a:r>
              <a:rPr lang="fr-CA" dirty="0" smtClean="0"/>
              <a:t>vue comme </a:t>
            </a:r>
            <a:br>
              <a:rPr lang="fr-CA" dirty="0" smtClean="0"/>
            </a:br>
            <a:r>
              <a:rPr lang="fr-CA" dirty="0" smtClean="0"/>
              <a:t>la minimisation </a:t>
            </a:r>
            <a:r>
              <a:rPr lang="fr-CA" noProof="0" dirty="0" smtClean="0"/>
              <a:t>d’une perte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Le problème de l’apprentissage peut être formulé comme un problème d’optimisation</a:t>
            </a:r>
          </a:p>
          <a:p>
            <a:r>
              <a:rPr lang="fr-CA" dirty="0" smtClean="0"/>
              <a:t>Pour chaque exemple d’entraînement, on souhaite minimiser une certaine distance                                 entre la cible      et la prédiction </a:t>
            </a:r>
          </a:p>
          <a:p>
            <a:r>
              <a:rPr lang="fr-CA" dirty="0" smtClean="0"/>
              <a:t>On appelle cette distance une </a:t>
            </a:r>
            <a:r>
              <a:rPr lang="fr-CA" b="1" dirty="0" smtClean="0"/>
              <a:t>perte</a:t>
            </a:r>
          </a:p>
          <a:p>
            <a:r>
              <a:rPr lang="fr-CA" dirty="0" smtClean="0"/>
              <a:t>Dans le cas du perceptron:</a:t>
            </a:r>
          </a:p>
          <a:p>
            <a:endParaRPr lang="fr-CA" dirty="0"/>
          </a:p>
          <a:p>
            <a:endParaRPr lang="fr-CA" dirty="0" smtClean="0"/>
          </a:p>
          <a:p>
            <a:pPr lvl="1"/>
            <a:r>
              <a:rPr lang="fr-CA" dirty="0" smtClean="0"/>
              <a:t>si la prédiction est bonne, le coût est 0</a:t>
            </a:r>
          </a:p>
          <a:p>
            <a:pPr lvl="1"/>
            <a:r>
              <a:rPr lang="fr-CA" dirty="0" smtClean="0"/>
              <a:t>si la prédiction est mauvaise, le coût est la distance entre                 et le seuil à franchir pour que la prédiction soit bonne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931" y="2727994"/>
            <a:ext cx="225532" cy="216856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4978" y="2674224"/>
            <a:ext cx="1813712" cy="265246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6401" y="2631890"/>
            <a:ext cx="893450" cy="320948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9387" y="4869334"/>
            <a:ext cx="686056" cy="181371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15949" y="3866877"/>
            <a:ext cx="5459494" cy="320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94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Recherche locale pour</a:t>
            </a: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>la minimisation </a:t>
            </a:r>
            <a:r>
              <a:rPr lang="fr-CA" noProof="0" dirty="0" smtClean="0"/>
              <a:t>d’une perte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cxnSp>
        <p:nvCxnSpPr>
          <p:cNvPr id="10" name="Connecteur droit avec flèche 9"/>
          <p:cNvCxnSpPr/>
          <p:nvPr/>
        </p:nvCxnSpPr>
        <p:spPr>
          <a:xfrm flipH="1" flipV="1">
            <a:off x="1571625" y="2206625"/>
            <a:ext cx="1" cy="358775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/>
          <p:nvPr/>
        </p:nvCxnSpPr>
        <p:spPr>
          <a:xfrm>
            <a:off x="1571625" y="5794375"/>
            <a:ext cx="6080125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Imag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6150" y="5953125"/>
            <a:ext cx="355600" cy="228600"/>
          </a:xfrm>
          <a:prstGeom prst="rect">
            <a:avLst/>
          </a:prstGeom>
        </p:spPr>
      </p:pic>
      <p:cxnSp>
        <p:nvCxnSpPr>
          <p:cNvPr id="24" name="Connecteur droit avec flèche 23"/>
          <p:cNvCxnSpPr/>
          <p:nvPr/>
        </p:nvCxnSpPr>
        <p:spPr>
          <a:xfrm>
            <a:off x="4953000" y="2619375"/>
            <a:ext cx="222250" cy="1825625"/>
          </a:xfrm>
          <a:prstGeom prst="straightConnector1">
            <a:avLst/>
          </a:prstGeom>
          <a:ln w="38100" cmpd="sng">
            <a:solidFill>
              <a:srgbClr val="00009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Ellipse 24"/>
          <p:cNvSpPr/>
          <p:nvPr/>
        </p:nvSpPr>
        <p:spPr>
          <a:xfrm>
            <a:off x="6718315" y="5720249"/>
            <a:ext cx="180000" cy="180000"/>
          </a:xfrm>
          <a:prstGeom prst="ellipse">
            <a:avLst/>
          </a:prstGeom>
          <a:solidFill>
            <a:srgbClr val="000090"/>
          </a:solidFill>
          <a:ln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27" name="Connecteur droit 26"/>
          <p:cNvCxnSpPr/>
          <p:nvPr/>
        </p:nvCxnSpPr>
        <p:spPr>
          <a:xfrm>
            <a:off x="6799425" y="4587875"/>
            <a:ext cx="0" cy="1127125"/>
          </a:xfrm>
          <a:prstGeom prst="line">
            <a:avLst/>
          </a:prstGeom>
          <a:ln>
            <a:solidFill>
              <a:srgbClr val="00009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avec flèche 28"/>
          <p:cNvCxnSpPr/>
          <p:nvPr/>
        </p:nvCxnSpPr>
        <p:spPr>
          <a:xfrm flipH="1">
            <a:off x="6398500" y="5522037"/>
            <a:ext cx="319815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avec flèche 29"/>
          <p:cNvCxnSpPr/>
          <p:nvPr/>
        </p:nvCxnSpPr>
        <p:spPr>
          <a:xfrm flipH="1">
            <a:off x="6883400" y="5522037"/>
            <a:ext cx="319815" cy="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ZoneTexte 30"/>
          <p:cNvSpPr txBox="1"/>
          <p:nvPr/>
        </p:nvSpPr>
        <p:spPr>
          <a:xfrm>
            <a:off x="6397625" y="4970956"/>
            <a:ext cx="448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800" b="1" dirty="0" smtClean="0">
                <a:latin typeface="+mn-lt"/>
              </a:rPr>
              <a:t>?</a:t>
            </a:r>
            <a:endParaRPr lang="fr-CA" sz="2800" b="1" dirty="0">
              <a:latin typeface="+mn-lt"/>
            </a:endParaRPr>
          </a:p>
        </p:txBody>
      </p:sp>
      <p:sp>
        <p:nvSpPr>
          <p:cNvPr id="32" name="ZoneTexte 31"/>
          <p:cNvSpPr txBox="1"/>
          <p:nvPr/>
        </p:nvSpPr>
        <p:spPr>
          <a:xfrm>
            <a:off x="6867525" y="4951192"/>
            <a:ext cx="448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800" b="1" dirty="0" smtClean="0">
                <a:latin typeface="+mn-lt"/>
              </a:rPr>
              <a:t>?</a:t>
            </a:r>
            <a:endParaRPr lang="fr-CA" sz="2800" b="1" dirty="0">
              <a:latin typeface="+mn-lt"/>
            </a:endParaRPr>
          </a:p>
        </p:txBody>
      </p:sp>
      <p:sp>
        <p:nvSpPr>
          <p:cNvPr id="40" name="Forme libre 39"/>
          <p:cNvSpPr/>
          <p:nvPr/>
        </p:nvSpPr>
        <p:spPr>
          <a:xfrm>
            <a:off x="1571625" y="3000375"/>
            <a:ext cx="6127750" cy="2560834"/>
          </a:xfrm>
          <a:custGeom>
            <a:avLst/>
            <a:gdLst>
              <a:gd name="connsiteX0" fmla="*/ 0 w 6127750"/>
              <a:gd name="connsiteY0" fmla="*/ 0 h 2560834"/>
              <a:gd name="connsiteX1" fmla="*/ 1127125 w 6127750"/>
              <a:gd name="connsiteY1" fmla="*/ 2492375 h 2560834"/>
              <a:gd name="connsiteX2" fmla="*/ 2317750 w 6127750"/>
              <a:gd name="connsiteY2" fmla="*/ 1905000 h 2560834"/>
              <a:gd name="connsiteX3" fmla="*/ 3270250 w 6127750"/>
              <a:gd name="connsiteY3" fmla="*/ 2397125 h 2560834"/>
              <a:gd name="connsiteX4" fmla="*/ 3905250 w 6127750"/>
              <a:gd name="connsiteY4" fmla="*/ 841375 h 2560834"/>
              <a:gd name="connsiteX5" fmla="*/ 4095750 w 6127750"/>
              <a:gd name="connsiteY5" fmla="*/ 1555750 h 2560834"/>
              <a:gd name="connsiteX6" fmla="*/ 4381500 w 6127750"/>
              <a:gd name="connsiteY6" fmla="*/ 1857375 h 2560834"/>
              <a:gd name="connsiteX7" fmla="*/ 5524500 w 6127750"/>
              <a:gd name="connsiteY7" fmla="*/ 1460500 h 2560834"/>
              <a:gd name="connsiteX8" fmla="*/ 6127750 w 6127750"/>
              <a:gd name="connsiteY8" fmla="*/ 1111250 h 2560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27750" h="2560834">
                <a:moveTo>
                  <a:pt x="0" y="0"/>
                </a:moveTo>
                <a:cubicBezTo>
                  <a:pt x="370416" y="1087437"/>
                  <a:pt x="740833" y="2174875"/>
                  <a:pt x="1127125" y="2492375"/>
                </a:cubicBezTo>
                <a:cubicBezTo>
                  <a:pt x="1513417" y="2809875"/>
                  <a:pt x="1960563" y="1920875"/>
                  <a:pt x="2317750" y="1905000"/>
                </a:cubicBezTo>
                <a:cubicBezTo>
                  <a:pt x="2674938" y="1889125"/>
                  <a:pt x="3005667" y="2574396"/>
                  <a:pt x="3270250" y="2397125"/>
                </a:cubicBezTo>
                <a:cubicBezTo>
                  <a:pt x="3534833" y="2219854"/>
                  <a:pt x="3767667" y="981604"/>
                  <a:pt x="3905250" y="841375"/>
                </a:cubicBezTo>
                <a:cubicBezTo>
                  <a:pt x="4042833" y="701146"/>
                  <a:pt x="4016375" y="1386417"/>
                  <a:pt x="4095750" y="1555750"/>
                </a:cubicBezTo>
                <a:cubicBezTo>
                  <a:pt x="4175125" y="1725083"/>
                  <a:pt x="4143375" y="1873250"/>
                  <a:pt x="4381500" y="1857375"/>
                </a:cubicBezTo>
                <a:cubicBezTo>
                  <a:pt x="4619625" y="1841500"/>
                  <a:pt x="5233458" y="1584854"/>
                  <a:pt x="5524500" y="1460500"/>
                </a:cubicBezTo>
                <a:cubicBezTo>
                  <a:pt x="5815542" y="1336146"/>
                  <a:pt x="6127750" y="1111250"/>
                  <a:pt x="6127750" y="111125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20" name="Imag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6926" y="1753149"/>
            <a:ext cx="5092700" cy="112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73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Dérivées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On peut obtenir la direction de descente via la </a:t>
            </a:r>
            <a:r>
              <a:rPr lang="fr-CA" b="1" dirty="0" smtClean="0"/>
              <a:t>dérivée</a:t>
            </a:r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endParaRPr lang="fr-CA" dirty="0" smtClean="0"/>
          </a:p>
          <a:p>
            <a:r>
              <a:rPr lang="fr-CA" dirty="0" smtClean="0"/>
              <a:t>Le signe de la dérivée est la </a:t>
            </a:r>
            <a:r>
              <a:rPr lang="fr-CA" b="1" dirty="0" smtClean="0"/>
              <a:t>direction d’augmentation</a:t>
            </a:r>
            <a:r>
              <a:rPr lang="fr-CA" dirty="0" smtClean="0"/>
              <a:t> de </a:t>
            </a:r>
          </a:p>
          <a:p>
            <a:pPr lvl="1"/>
            <a:r>
              <a:rPr lang="fr-CA" dirty="0" smtClean="0"/>
              <a:t>signe positif indique que             augmente lorsque      augmente</a:t>
            </a:r>
          </a:p>
          <a:p>
            <a:pPr lvl="1"/>
            <a:r>
              <a:rPr lang="fr-CA" dirty="0" smtClean="0"/>
              <a:t>signe négatif indique que            diminue lorsque      augmente </a:t>
            </a:r>
          </a:p>
          <a:p>
            <a:r>
              <a:rPr lang="fr-CA" dirty="0" smtClean="0"/>
              <a:t>La valeur absolue de la dérivée est le </a:t>
            </a:r>
            <a:r>
              <a:rPr lang="fr-CA" b="1" dirty="0" smtClean="0"/>
              <a:t>taux d’augmentation</a:t>
            </a:r>
            <a:r>
              <a:rPr lang="fr-CA" dirty="0" smtClean="0"/>
              <a:t> de</a:t>
            </a:r>
          </a:p>
          <a:p>
            <a:endParaRPr lang="fr-CA" dirty="0" smtClean="0"/>
          </a:p>
          <a:p>
            <a:r>
              <a:rPr lang="fr-CA" dirty="0" smtClean="0"/>
              <a:t>Plutôt que      , je vais utiliser le symbole  </a:t>
            </a:r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475" y="2378621"/>
            <a:ext cx="5784850" cy="760908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7988" y="3466471"/>
            <a:ext cx="188925" cy="356859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5513" y="4523746"/>
            <a:ext cx="188925" cy="356859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7422" y="3843639"/>
            <a:ext cx="496799" cy="291771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0925" y="3912860"/>
            <a:ext cx="147463" cy="156136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572" y="4170664"/>
            <a:ext cx="496799" cy="291771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7575" y="4239885"/>
            <a:ext cx="147463" cy="15613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77723" y="5227861"/>
            <a:ext cx="178430" cy="283388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00939" y="5208103"/>
            <a:ext cx="199422" cy="29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352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Dérivées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Les dérivées usuelles les plus importantes sont les suivantes:</a:t>
            </a:r>
            <a:endParaRPr lang="fr-CA" b="1" dirty="0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9190" y="3339234"/>
            <a:ext cx="2172645" cy="808182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2863" y="2307359"/>
            <a:ext cx="1154545" cy="808182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1075" y="5317474"/>
            <a:ext cx="2690760" cy="744252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6786" y="4396724"/>
            <a:ext cx="1898797" cy="744252"/>
          </a:xfrm>
          <a:prstGeom prst="rect">
            <a:avLst/>
          </a:prstGeom>
        </p:spPr>
      </p:pic>
      <p:sp>
        <p:nvSpPr>
          <p:cNvPr id="18" name="ZoneTexte 17"/>
          <p:cNvSpPr txBox="1"/>
          <p:nvPr/>
        </p:nvSpPr>
        <p:spPr>
          <a:xfrm>
            <a:off x="6810376" y="2651125"/>
            <a:ext cx="1619250" cy="646331"/>
          </a:xfrm>
          <a:prstGeom prst="rect">
            <a:avLst/>
          </a:prstGeom>
          <a:noFill/>
          <a:ln w="381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 smtClean="0">
                <a:latin typeface="+mn-lt"/>
              </a:rPr>
              <a:t>       et       sont</a:t>
            </a:r>
          </a:p>
          <a:p>
            <a:r>
              <a:rPr lang="fr-FR" dirty="0" smtClean="0">
                <a:latin typeface="+mn-lt"/>
              </a:rPr>
              <a:t>des constantes</a:t>
            </a:r>
            <a:endParaRPr lang="fr-FR" dirty="0">
              <a:latin typeface="+mn-lt"/>
            </a:endParaRPr>
          </a:p>
        </p:txBody>
      </p:sp>
      <p:pic>
        <p:nvPicPr>
          <p:cNvPr id="19" name="Imag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76921" y="2784625"/>
            <a:ext cx="162209" cy="171750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33258" y="2800239"/>
            <a:ext cx="173485" cy="15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832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Dérivées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On peut obtenir des dérivées de composition de fonctions</a:t>
            </a:r>
            <a:endParaRPr lang="fr-CA" b="1" dirty="0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18" name="ZoneTexte 17"/>
          <p:cNvSpPr txBox="1"/>
          <p:nvPr/>
        </p:nvSpPr>
        <p:spPr>
          <a:xfrm>
            <a:off x="6810376" y="2651125"/>
            <a:ext cx="1619250" cy="646331"/>
          </a:xfrm>
          <a:prstGeom prst="rect">
            <a:avLst/>
          </a:prstGeom>
          <a:noFill/>
          <a:ln w="381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 smtClean="0">
                <a:latin typeface="+mn-lt"/>
              </a:rPr>
              <a:t>       et       sont</a:t>
            </a:r>
          </a:p>
          <a:p>
            <a:r>
              <a:rPr lang="fr-FR" dirty="0" smtClean="0">
                <a:latin typeface="+mn-lt"/>
              </a:rPr>
              <a:t>des constantes</a:t>
            </a:r>
            <a:endParaRPr lang="fr-FR" dirty="0">
              <a:latin typeface="+mn-lt"/>
            </a:endParaRPr>
          </a:p>
        </p:txBody>
      </p:sp>
      <p:pic>
        <p:nvPicPr>
          <p:cNvPr id="19" name="Imag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6921" y="2784625"/>
            <a:ext cx="162209" cy="171750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3258" y="2800239"/>
            <a:ext cx="173485" cy="156136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2014" y="2255361"/>
            <a:ext cx="2394098" cy="676593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2014" y="3090704"/>
            <a:ext cx="3513079" cy="676593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49389" y="5169770"/>
            <a:ext cx="3788054" cy="820586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42850" y="4090829"/>
            <a:ext cx="4154976" cy="676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45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Dérivées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Exemple 1:</a:t>
            </a:r>
          </a:p>
          <a:p>
            <a:pPr marL="0" indent="0">
              <a:buNone/>
            </a:pPr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461" y="1582987"/>
            <a:ext cx="1763305" cy="440826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400" y="2606675"/>
            <a:ext cx="60452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7207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Dérivées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Exemple 2: </a:t>
            </a:r>
            <a:endParaRPr lang="fr-CA" b="1" dirty="0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0202" y="1338263"/>
            <a:ext cx="2802396" cy="934132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718" y="2532784"/>
            <a:ext cx="6904182" cy="1316182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8807" y="4369378"/>
            <a:ext cx="6511636" cy="102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5336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Dérivées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Pour des combinaisons plus complexes:</a:t>
            </a:r>
            <a:endParaRPr lang="fr-CA" b="1" dirty="0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338" y="2546823"/>
            <a:ext cx="5111487" cy="818677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1978" y="3843289"/>
            <a:ext cx="6087604" cy="818677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8758" y="5010465"/>
            <a:ext cx="5699256" cy="1091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0141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smtClean="0"/>
              <a:t>Apprentissage automatique</a:t>
            </a:r>
            <a:endParaRPr lang="fr-CA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noProof="0" dirty="0" smtClean="0"/>
              <a:t>Un agent </a:t>
            </a:r>
            <a:r>
              <a:rPr lang="fr-CA" b="1" noProof="0" dirty="0" smtClean="0"/>
              <a:t>apprend</a:t>
            </a:r>
            <a:r>
              <a:rPr lang="fr-CA" noProof="0" dirty="0" smtClean="0"/>
              <a:t> s’il améliore sa performance sur des tâches futures avec l’expérience</a:t>
            </a:r>
          </a:p>
          <a:p>
            <a:r>
              <a:rPr lang="fr-CA" noProof="0" dirty="0" smtClean="0"/>
              <a:t>On va se concentrer sur un problème d’apprentissage simple mais ayant beaucoup d’application:</a:t>
            </a:r>
          </a:p>
          <a:p>
            <a:pPr marL="360000" indent="0">
              <a:buNone/>
            </a:pPr>
            <a:r>
              <a:rPr lang="fr-CA" noProof="0" dirty="0" smtClean="0"/>
              <a:t>« Étant donnée une collection de paires (</a:t>
            </a:r>
            <a:r>
              <a:rPr lang="fr-CA" b="1" noProof="0" dirty="0" err="1" smtClean="0"/>
              <a:t>entrées</a:t>
            </a:r>
            <a:r>
              <a:rPr lang="fr-CA" noProof="0" dirty="0" err="1" smtClean="0"/>
              <a:t>,</a:t>
            </a:r>
            <a:r>
              <a:rPr lang="fr-CA" b="1" noProof="0" dirty="0" err="1" smtClean="0"/>
              <a:t>sorties</a:t>
            </a:r>
            <a:r>
              <a:rPr lang="fr-CA" noProof="0" dirty="0" smtClean="0"/>
              <a:t>) appelées </a:t>
            </a:r>
            <a:r>
              <a:rPr lang="fr-CA" b="1" noProof="0" dirty="0" smtClean="0"/>
              <a:t>exemples d’apprentissage</a:t>
            </a:r>
            <a:r>
              <a:rPr lang="fr-CA" noProof="0" dirty="0" smtClean="0"/>
              <a:t>, comment apprendre une </a:t>
            </a:r>
            <a:r>
              <a:rPr lang="fr-CA" b="1" noProof="0" dirty="0" smtClean="0"/>
              <a:t>fonction</a:t>
            </a:r>
            <a:r>
              <a:rPr lang="fr-CA" noProof="0" dirty="0" smtClean="0"/>
              <a:t> qui peut prédire correctement une sortie étant donnée une </a:t>
            </a:r>
            <a:r>
              <a:rPr lang="fr-CA" b="1" noProof="0" dirty="0" smtClean="0"/>
              <a:t>nouvelle entrée</a:t>
            </a:r>
            <a:r>
              <a:rPr lang="fr-CA" noProof="0" dirty="0" smtClean="0"/>
              <a:t>. »</a:t>
            </a:r>
          </a:p>
          <a:p>
            <a:r>
              <a:rPr lang="fr-CA" noProof="0" dirty="0" smtClean="0"/>
              <a:t>Pourquoi programmer des programmes qui apprennent:</a:t>
            </a:r>
          </a:p>
          <a:p>
            <a:pPr lvl="1"/>
            <a:r>
              <a:rPr lang="fr-CA" noProof="0" dirty="0" smtClean="0"/>
              <a:t>il est trop difficile d’anticiper toutes les entrées à traiter correctement</a:t>
            </a:r>
          </a:p>
          <a:p>
            <a:pPr lvl="1"/>
            <a:r>
              <a:rPr lang="fr-CA" dirty="0"/>
              <a:t>i</a:t>
            </a:r>
            <a:r>
              <a:rPr lang="fr-CA" noProof="0" dirty="0" smtClean="0"/>
              <a:t>l est possible que la relation entre l’entrée et la sortie </a:t>
            </a:r>
            <a:r>
              <a:rPr lang="fr-CA" b="1" noProof="0" dirty="0" smtClean="0"/>
              <a:t>évolue dans le temps</a:t>
            </a:r>
            <a:r>
              <a:rPr lang="fr-CA" noProof="0" dirty="0" smtClean="0"/>
              <a:t> (ex.: classification de pourriels)</a:t>
            </a:r>
          </a:p>
          <a:p>
            <a:pPr lvl="1"/>
            <a:r>
              <a:rPr lang="fr-CA" noProof="0" dirty="0" smtClean="0"/>
              <a:t>parfois, on a aucune idée comment programmer la fonction désirée </a:t>
            </a:r>
            <a:br>
              <a:rPr lang="fr-CA" noProof="0" dirty="0" smtClean="0"/>
            </a:br>
            <a:r>
              <a:rPr lang="fr-CA" noProof="0" dirty="0" smtClean="0"/>
              <a:t>(ex.: reconnaissance de visage)</a:t>
            </a:r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1295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Dérivées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Exemple 3:</a:t>
            </a:r>
            <a:endParaRPr lang="fr-CA" b="1" dirty="0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763" y="1609227"/>
            <a:ext cx="2540000" cy="388347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425" y="2727325"/>
            <a:ext cx="6362700" cy="99060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3500" y="4219575"/>
            <a:ext cx="39243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9005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Dérivées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Exemple 4:</a:t>
            </a:r>
            <a:endParaRPr lang="fr-CA" b="1" dirty="0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699" y="1352787"/>
            <a:ext cx="2340578" cy="818677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250" y="3971925"/>
            <a:ext cx="3797300" cy="99060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6989" y="2772353"/>
            <a:ext cx="5911273" cy="900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19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Dérivées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Exemple 4:</a:t>
            </a:r>
            <a:endParaRPr lang="fr-CA" b="1" dirty="0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699" y="1352787"/>
            <a:ext cx="2340578" cy="818677"/>
          </a:xfrm>
          <a:prstGeom prst="rect">
            <a:avLst/>
          </a:prstGeom>
        </p:spPr>
      </p:pic>
      <p:sp>
        <p:nvSpPr>
          <p:cNvPr id="11" name="ZoneTexte 10"/>
          <p:cNvSpPr txBox="1"/>
          <p:nvPr/>
        </p:nvSpPr>
        <p:spPr>
          <a:xfrm>
            <a:off x="5664835" y="1631763"/>
            <a:ext cx="2430780" cy="401321"/>
          </a:xfrm>
          <a:prstGeom prst="rect">
            <a:avLst/>
          </a:prstGeom>
          <a:noFill/>
          <a:ln w="381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 smtClean="0">
                <a:latin typeface="+mn-lt"/>
              </a:rPr>
              <a:t>dérivation alternative!</a:t>
            </a:r>
            <a:endParaRPr lang="fr-FR" dirty="0">
              <a:latin typeface="+mn-lt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4205" y="2705966"/>
            <a:ext cx="5865091" cy="969818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2250" y="3971925"/>
            <a:ext cx="37973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6092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cxnSp>
        <p:nvCxnSpPr>
          <p:cNvPr id="38" name="Connecteur droit avec flèche 37"/>
          <p:cNvCxnSpPr/>
          <p:nvPr/>
        </p:nvCxnSpPr>
        <p:spPr>
          <a:xfrm>
            <a:off x="-920750" y="6159500"/>
            <a:ext cx="11509375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Imag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0875" y="6270625"/>
            <a:ext cx="355600" cy="228600"/>
          </a:xfrm>
          <a:prstGeom prst="rect">
            <a:avLst/>
          </a:prstGeom>
        </p:spPr>
      </p:pic>
      <p:sp>
        <p:nvSpPr>
          <p:cNvPr id="42" name="Ellipse 41"/>
          <p:cNvSpPr/>
          <p:nvPr/>
        </p:nvSpPr>
        <p:spPr>
          <a:xfrm>
            <a:off x="7496190" y="6085374"/>
            <a:ext cx="180000" cy="180000"/>
          </a:xfrm>
          <a:prstGeom prst="ellipse">
            <a:avLst/>
          </a:prstGeom>
          <a:solidFill>
            <a:srgbClr val="000090"/>
          </a:solidFill>
          <a:ln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3" name="Connecteur droit 42"/>
          <p:cNvCxnSpPr/>
          <p:nvPr/>
        </p:nvCxnSpPr>
        <p:spPr>
          <a:xfrm flipH="1">
            <a:off x="7586190" y="3833771"/>
            <a:ext cx="0" cy="2340500"/>
          </a:xfrm>
          <a:prstGeom prst="line">
            <a:avLst/>
          </a:prstGeom>
          <a:ln>
            <a:solidFill>
              <a:srgbClr val="00009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 flipH="1" flipV="1">
            <a:off x="6886575" y="5497349"/>
            <a:ext cx="674850" cy="635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Ellipse 49"/>
          <p:cNvSpPr/>
          <p:nvPr/>
        </p:nvSpPr>
        <p:spPr>
          <a:xfrm>
            <a:off x="6801825" y="6090625"/>
            <a:ext cx="180000" cy="180000"/>
          </a:xfrm>
          <a:prstGeom prst="ellipse">
            <a:avLst/>
          </a:prstGeom>
          <a:solidFill>
            <a:srgbClr val="000090"/>
          </a:solidFill>
          <a:ln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2" name="Ellipse 51"/>
          <p:cNvSpPr/>
          <p:nvPr/>
        </p:nvSpPr>
        <p:spPr>
          <a:xfrm>
            <a:off x="6176963" y="6085374"/>
            <a:ext cx="180000" cy="180000"/>
          </a:xfrm>
          <a:prstGeom prst="ellipse">
            <a:avLst/>
          </a:prstGeom>
          <a:solidFill>
            <a:srgbClr val="000090"/>
          </a:solidFill>
          <a:ln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58" name="Connecteur droit avec flèche 57"/>
          <p:cNvCxnSpPr/>
          <p:nvPr/>
        </p:nvCxnSpPr>
        <p:spPr>
          <a:xfrm>
            <a:off x="6295408" y="5925974"/>
            <a:ext cx="343773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Connecteur droit avec flèche 59"/>
          <p:cNvCxnSpPr/>
          <p:nvPr/>
        </p:nvCxnSpPr>
        <p:spPr>
          <a:xfrm flipH="1">
            <a:off x="6244037" y="5708323"/>
            <a:ext cx="608568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639763"/>
            <a:ext cx="8229600" cy="1143000"/>
          </a:xfrm>
        </p:spPr>
        <p:txBody>
          <a:bodyPr/>
          <a:lstStyle/>
          <a:p>
            <a:r>
              <a:rPr lang="fr-CA" dirty="0" smtClean="0"/>
              <a:t>Algorithme de descente de gradient</a:t>
            </a:r>
            <a:endParaRPr lang="fr-CA" dirty="0"/>
          </a:p>
        </p:txBody>
      </p:sp>
      <p:sp>
        <p:nvSpPr>
          <p:cNvPr id="66" name="Ellipse 65"/>
          <p:cNvSpPr/>
          <p:nvPr/>
        </p:nvSpPr>
        <p:spPr>
          <a:xfrm>
            <a:off x="6534150" y="6085374"/>
            <a:ext cx="180000" cy="180000"/>
          </a:xfrm>
          <a:prstGeom prst="ellipse">
            <a:avLst/>
          </a:prstGeom>
          <a:solidFill>
            <a:srgbClr val="000090"/>
          </a:solidFill>
          <a:ln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67" name="Connecteur droit 66"/>
          <p:cNvCxnSpPr/>
          <p:nvPr/>
        </p:nvCxnSpPr>
        <p:spPr>
          <a:xfrm flipH="1">
            <a:off x="6886575" y="4017459"/>
            <a:ext cx="0" cy="2127727"/>
          </a:xfrm>
          <a:prstGeom prst="line">
            <a:avLst/>
          </a:prstGeom>
          <a:ln>
            <a:solidFill>
              <a:srgbClr val="00009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Connecteur droit 68"/>
          <p:cNvCxnSpPr/>
          <p:nvPr/>
        </p:nvCxnSpPr>
        <p:spPr>
          <a:xfrm flipH="1">
            <a:off x="6276975" y="4074609"/>
            <a:ext cx="0" cy="2127727"/>
          </a:xfrm>
          <a:prstGeom prst="line">
            <a:avLst/>
          </a:prstGeom>
          <a:ln>
            <a:solidFill>
              <a:srgbClr val="00009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Forme libre 69"/>
          <p:cNvSpPr/>
          <p:nvPr/>
        </p:nvSpPr>
        <p:spPr>
          <a:xfrm>
            <a:off x="-5000625" y="-698499"/>
            <a:ext cx="16113125" cy="6624474"/>
          </a:xfrm>
          <a:custGeom>
            <a:avLst/>
            <a:gdLst>
              <a:gd name="connsiteX0" fmla="*/ 0 w 6127750"/>
              <a:gd name="connsiteY0" fmla="*/ 0 h 2560834"/>
              <a:gd name="connsiteX1" fmla="*/ 1127125 w 6127750"/>
              <a:gd name="connsiteY1" fmla="*/ 2492375 h 2560834"/>
              <a:gd name="connsiteX2" fmla="*/ 2317750 w 6127750"/>
              <a:gd name="connsiteY2" fmla="*/ 1905000 h 2560834"/>
              <a:gd name="connsiteX3" fmla="*/ 3270250 w 6127750"/>
              <a:gd name="connsiteY3" fmla="*/ 2397125 h 2560834"/>
              <a:gd name="connsiteX4" fmla="*/ 3905250 w 6127750"/>
              <a:gd name="connsiteY4" fmla="*/ 841375 h 2560834"/>
              <a:gd name="connsiteX5" fmla="*/ 4095750 w 6127750"/>
              <a:gd name="connsiteY5" fmla="*/ 1555750 h 2560834"/>
              <a:gd name="connsiteX6" fmla="*/ 4381500 w 6127750"/>
              <a:gd name="connsiteY6" fmla="*/ 1857375 h 2560834"/>
              <a:gd name="connsiteX7" fmla="*/ 5524500 w 6127750"/>
              <a:gd name="connsiteY7" fmla="*/ 1460500 h 2560834"/>
              <a:gd name="connsiteX8" fmla="*/ 6127750 w 6127750"/>
              <a:gd name="connsiteY8" fmla="*/ 1111250 h 2560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27750" h="2560834">
                <a:moveTo>
                  <a:pt x="0" y="0"/>
                </a:moveTo>
                <a:cubicBezTo>
                  <a:pt x="370416" y="1087437"/>
                  <a:pt x="740833" y="2174875"/>
                  <a:pt x="1127125" y="2492375"/>
                </a:cubicBezTo>
                <a:cubicBezTo>
                  <a:pt x="1513417" y="2809875"/>
                  <a:pt x="1960563" y="1920875"/>
                  <a:pt x="2317750" y="1905000"/>
                </a:cubicBezTo>
                <a:cubicBezTo>
                  <a:pt x="2674938" y="1889125"/>
                  <a:pt x="3005667" y="2574396"/>
                  <a:pt x="3270250" y="2397125"/>
                </a:cubicBezTo>
                <a:cubicBezTo>
                  <a:pt x="3534833" y="2219854"/>
                  <a:pt x="3767667" y="981604"/>
                  <a:pt x="3905250" y="841375"/>
                </a:cubicBezTo>
                <a:cubicBezTo>
                  <a:pt x="4042833" y="701146"/>
                  <a:pt x="4016375" y="1386417"/>
                  <a:pt x="4095750" y="1555750"/>
                </a:cubicBezTo>
                <a:cubicBezTo>
                  <a:pt x="4175125" y="1725083"/>
                  <a:pt x="4143375" y="1873250"/>
                  <a:pt x="4381500" y="1857375"/>
                </a:cubicBezTo>
                <a:cubicBezTo>
                  <a:pt x="4619625" y="1841500"/>
                  <a:pt x="5233458" y="1584854"/>
                  <a:pt x="5524500" y="1460500"/>
                </a:cubicBezTo>
                <a:cubicBezTo>
                  <a:pt x="5815542" y="1336146"/>
                  <a:pt x="6127750" y="1111250"/>
                  <a:pt x="6127750" y="111125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78316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50" grpId="0" animBg="1"/>
      <p:bldP spid="52" grpId="0" animBg="1"/>
      <p:bldP spid="6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Dérivée partielle et gradient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Dans notre cas, la fonction à optimiser dépend de plus d’une variable</a:t>
            </a:r>
          </a:p>
          <a:p>
            <a:pPr lvl="1"/>
            <a:r>
              <a:rPr lang="fr-CA" dirty="0" smtClean="0"/>
              <a:t>elle dépend de tout le vecteur </a:t>
            </a:r>
          </a:p>
          <a:p>
            <a:r>
              <a:rPr lang="fr-CA" dirty="0" smtClean="0"/>
              <a:t>Dans ce cas, on va considérer les </a:t>
            </a:r>
            <a:r>
              <a:rPr lang="fr-CA" b="1" dirty="0" smtClean="0"/>
              <a:t>dérivées partielles</a:t>
            </a:r>
            <a:r>
              <a:rPr lang="fr-CA" dirty="0" smtClean="0"/>
              <a:t>, c.-à-d. la dérivée par rapport à chacune des variables en supposant que les autres sont fixes</a:t>
            </a:r>
            <a:r>
              <a:rPr lang="fr-CA" dirty="0"/>
              <a:t>: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  <p:pic>
        <p:nvPicPr>
          <p:cNvPr id="16" name="Imag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2110" y="2084107"/>
            <a:ext cx="242880" cy="15613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7025" y="3457575"/>
            <a:ext cx="5991225" cy="825646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4650" y="4813053"/>
            <a:ext cx="5943600" cy="819082"/>
          </a:xfrm>
          <a:prstGeom prst="rect">
            <a:avLst/>
          </a:prstGeom>
        </p:spPr>
      </p:pic>
      <p:grpSp>
        <p:nvGrpSpPr>
          <p:cNvPr id="23" name="Grouper 22"/>
          <p:cNvGrpSpPr/>
          <p:nvPr/>
        </p:nvGrpSpPr>
        <p:grpSpPr>
          <a:xfrm>
            <a:off x="1936750" y="3409950"/>
            <a:ext cx="4032250" cy="2295210"/>
            <a:chOff x="1936750" y="3409950"/>
            <a:chExt cx="4032250" cy="2295210"/>
          </a:xfrm>
        </p:grpSpPr>
        <p:sp>
          <p:nvSpPr>
            <p:cNvPr id="19" name="Rectangle à coins arrondis 18"/>
            <p:cNvSpPr/>
            <p:nvPr/>
          </p:nvSpPr>
          <p:spPr>
            <a:xfrm>
              <a:off x="1936750" y="3952875"/>
              <a:ext cx="619125" cy="428625"/>
            </a:xfrm>
            <a:prstGeom prst="roundRect">
              <a:avLst/>
            </a:prstGeom>
            <a:noFill/>
            <a:ln w="38100" cmpd="sng">
              <a:solidFill>
                <a:srgbClr val="00009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0" name="Rectangle à coins arrondis 19"/>
            <p:cNvSpPr/>
            <p:nvPr/>
          </p:nvSpPr>
          <p:spPr>
            <a:xfrm>
              <a:off x="4581525" y="3409950"/>
              <a:ext cx="1038225" cy="428625"/>
            </a:xfrm>
            <a:prstGeom prst="roundRect">
              <a:avLst/>
            </a:prstGeom>
            <a:noFill/>
            <a:ln w="38100" cmpd="sng">
              <a:solidFill>
                <a:srgbClr val="00009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1" name="Rectangle à coins arrondis 20"/>
            <p:cNvSpPr/>
            <p:nvPr/>
          </p:nvSpPr>
          <p:spPr>
            <a:xfrm>
              <a:off x="1952625" y="5276535"/>
              <a:ext cx="619125" cy="428625"/>
            </a:xfrm>
            <a:prstGeom prst="roundRect">
              <a:avLst/>
            </a:prstGeom>
            <a:noFill/>
            <a:ln w="38100" cmpd="sng">
              <a:solidFill>
                <a:srgbClr val="00009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Rectangle à coins arrondis 21"/>
            <p:cNvSpPr/>
            <p:nvPr/>
          </p:nvSpPr>
          <p:spPr>
            <a:xfrm>
              <a:off x="4930775" y="4733610"/>
              <a:ext cx="1038225" cy="428625"/>
            </a:xfrm>
            <a:prstGeom prst="roundRect">
              <a:avLst/>
            </a:prstGeom>
            <a:noFill/>
            <a:ln w="38100" cmpd="sng">
              <a:solidFill>
                <a:srgbClr val="00009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</p:grpSp>
    </p:spTree>
    <p:extLst>
      <p:ext uri="{BB962C8B-B14F-4D97-AF65-F5344CB8AC3E}">
        <p14:creationId xmlns:p14="http://schemas.microsoft.com/office/powerpoint/2010/main" val="3748585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Dérivée partielle et gradient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Exemple de fonction à deux variables:</a:t>
            </a:r>
          </a:p>
          <a:p>
            <a:endParaRPr lang="fr-CA" dirty="0"/>
          </a:p>
          <a:p>
            <a:endParaRPr lang="fr-CA" dirty="0" smtClean="0"/>
          </a:p>
          <a:p>
            <a:endParaRPr lang="fr-CA" dirty="0" smtClean="0"/>
          </a:p>
          <a:p>
            <a:pPr marL="0" indent="0">
              <a:buNone/>
            </a:pPr>
            <a:endParaRPr lang="fr-CA" dirty="0" smtClean="0"/>
          </a:p>
          <a:p>
            <a:r>
              <a:rPr lang="fr-CA" dirty="0" smtClean="0"/>
              <a:t>Dérivées partielles:  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sp>
        <p:nvSpPr>
          <p:cNvPr id="15" name="Accolade ouvrante 14"/>
          <p:cNvSpPr/>
          <p:nvPr/>
        </p:nvSpPr>
        <p:spPr>
          <a:xfrm>
            <a:off x="3508375" y="4794086"/>
            <a:ext cx="174625" cy="1002041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4" name="Accolade ouvrante 23"/>
          <p:cNvSpPr/>
          <p:nvPr/>
        </p:nvSpPr>
        <p:spPr>
          <a:xfrm>
            <a:off x="7608887" y="4779118"/>
            <a:ext cx="174625" cy="1002041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7" name="ZoneTexte 16"/>
          <p:cNvSpPr txBox="1"/>
          <p:nvPr/>
        </p:nvSpPr>
        <p:spPr>
          <a:xfrm>
            <a:off x="2916238" y="5442670"/>
            <a:ext cx="16240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latin typeface="+mn-lt"/>
              </a:rPr>
              <a:t>traite</a:t>
            </a:r>
          </a:p>
          <a:p>
            <a:r>
              <a:rPr lang="fr-CA" dirty="0" smtClean="0">
                <a:latin typeface="+mn-lt"/>
              </a:rPr>
              <a:t>comme une constante</a:t>
            </a:r>
            <a:endParaRPr lang="fr-CA" dirty="0">
              <a:latin typeface="+mn-lt"/>
            </a:endParaRPr>
          </a:p>
        </p:txBody>
      </p:sp>
      <p:sp>
        <p:nvSpPr>
          <p:cNvPr id="25" name="ZoneTexte 24"/>
          <p:cNvSpPr txBox="1"/>
          <p:nvPr/>
        </p:nvSpPr>
        <p:spPr>
          <a:xfrm>
            <a:off x="7019131" y="5449740"/>
            <a:ext cx="16240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latin typeface="+mn-lt"/>
              </a:rPr>
              <a:t>traite</a:t>
            </a:r>
          </a:p>
          <a:p>
            <a:r>
              <a:rPr lang="fr-CA" dirty="0" smtClean="0">
                <a:latin typeface="+mn-lt"/>
              </a:rPr>
              <a:t>comme une constante</a:t>
            </a:r>
            <a:endParaRPr lang="fr-CA" dirty="0">
              <a:latin typeface="+mn-lt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3550" y="2187575"/>
            <a:ext cx="2425700" cy="110490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479" y="4073525"/>
            <a:ext cx="2806700" cy="107950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3264" y="5553804"/>
            <a:ext cx="178430" cy="262396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2315" y="5551825"/>
            <a:ext cx="207818" cy="207818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78400" y="4038600"/>
            <a:ext cx="313690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9775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Dérivée partielle et gradient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Un deuxième exemple:</a:t>
            </a:r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pPr marL="0" indent="0">
              <a:buNone/>
            </a:pPr>
            <a:endParaRPr lang="fr-CA" dirty="0" smtClean="0"/>
          </a:p>
          <a:p>
            <a:pPr marL="0" indent="0">
              <a:buNone/>
            </a:pPr>
            <a:endParaRPr lang="fr-CA" dirty="0" smtClean="0"/>
          </a:p>
          <a:p>
            <a:r>
              <a:rPr lang="fr-CA" dirty="0" smtClean="0"/>
              <a:t>Dérivée partielle                  :</a:t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>équivaut à faire la dérivée de</a:t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>où                   </a:t>
            </a:r>
            <a:br>
              <a:rPr lang="fr-CA" dirty="0" smtClean="0"/>
            </a:br>
            <a:r>
              <a:rPr lang="fr-CA" dirty="0" smtClean="0"/>
              <a:t>et on a des </a:t>
            </a:r>
            <a:r>
              <a:rPr lang="fr-CA" b="1" dirty="0" smtClean="0"/>
              <a:t>constantes</a:t>
            </a:r>
            <a:r>
              <a:rPr lang="fr-CA" dirty="0" smtClean="0"/>
              <a:t>                                et </a:t>
            </a:r>
            <a:br>
              <a:rPr lang="fr-CA" dirty="0" smtClean="0"/>
            </a:br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5369" y="2103507"/>
            <a:ext cx="4918312" cy="745987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4396" y="3703258"/>
            <a:ext cx="798033" cy="719965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0787" y="5767646"/>
            <a:ext cx="867426" cy="199508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37893" y="5982850"/>
            <a:ext cx="1570043" cy="320948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62688" y="6012027"/>
            <a:ext cx="2689024" cy="291771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44583" y="4585253"/>
            <a:ext cx="2959835" cy="787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397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Dérivée partielle et gradient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Un deuxième exemple:</a:t>
            </a:r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pPr marL="0" indent="0">
              <a:buNone/>
            </a:pPr>
            <a:endParaRPr lang="fr-CA" dirty="0" smtClean="0"/>
          </a:p>
          <a:p>
            <a:pPr marL="0" indent="0">
              <a:buNone/>
            </a:pPr>
            <a:endParaRPr lang="fr-CA" dirty="0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798" y="2950293"/>
            <a:ext cx="6183021" cy="820586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1076" y="4223628"/>
            <a:ext cx="4656349" cy="811045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3313" y="1544638"/>
            <a:ext cx="2959835" cy="78719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31076" y="5538939"/>
            <a:ext cx="2356799" cy="82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959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Dérivée partielle et gradient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Un deuxième exemple:</a:t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>où                   ,                               ,</a:t>
            </a:r>
          </a:p>
          <a:p>
            <a:endParaRPr lang="fr-CA" dirty="0"/>
          </a:p>
          <a:p>
            <a:r>
              <a:rPr lang="fr-CA" dirty="0" smtClean="0"/>
              <a:t>On remplace: 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2205" y="2392795"/>
            <a:ext cx="4087091" cy="992910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0787" y="3926146"/>
            <a:ext cx="867426" cy="199508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3496" y="3818994"/>
            <a:ext cx="1570043" cy="320948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53600" y="3829171"/>
            <a:ext cx="2957926" cy="320948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3818" y="5160018"/>
            <a:ext cx="6696364" cy="902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4128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Dérivée partielle et gradient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Un troisième exemple:</a:t>
            </a:r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pPr marL="0" indent="0">
              <a:buNone/>
            </a:pPr>
            <a:endParaRPr lang="fr-CA" dirty="0" smtClean="0"/>
          </a:p>
          <a:p>
            <a:pPr marL="0" indent="0">
              <a:buNone/>
            </a:pPr>
            <a:endParaRPr lang="fr-CA" dirty="0" smtClean="0"/>
          </a:p>
          <a:p>
            <a:r>
              <a:rPr lang="fr-CA" dirty="0" smtClean="0"/>
              <a:t>Dérivée partielle                  :</a:t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>équivaut à faire la dérivée de</a:t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>où                   </a:t>
            </a:r>
            <a:br>
              <a:rPr lang="fr-CA" dirty="0" smtClean="0"/>
            </a:br>
            <a:r>
              <a:rPr lang="fr-CA" dirty="0" smtClean="0"/>
              <a:t>et on a une constante  </a:t>
            </a:r>
            <a:br>
              <a:rPr lang="fr-CA" dirty="0" smtClean="0"/>
            </a:br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5369" y="2103507"/>
            <a:ext cx="4918312" cy="745987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6870" y="3645795"/>
            <a:ext cx="877836" cy="791961"/>
          </a:xfrm>
          <a:prstGeom prst="rect">
            <a:avLst/>
          </a:prstGeom>
        </p:spPr>
      </p:pic>
      <p:sp>
        <p:nvSpPr>
          <p:cNvPr id="9" name="Ellipse 8"/>
          <p:cNvSpPr/>
          <p:nvPr/>
        </p:nvSpPr>
        <p:spPr>
          <a:xfrm>
            <a:off x="3141663" y="4159250"/>
            <a:ext cx="391293" cy="41012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6271" y="4484909"/>
            <a:ext cx="2959835" cy="902645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1263" y="5756248"/>
            <a:ext cx="963712" cy="219459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00413" y="5981564"/>
            <a:ext cx="2957926" cy="32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783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smtClean="0"/>
              <a:t>Apprentissage dans un agent</a:t>
            </a:r>
            <a:endParaRPr lang="fr-CA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noProof="0" dirty="0" smtClean="0"/>
              <a:t>Dans un agent, on distingue 6 composantes: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CA" dirty="0"/>
              <a:t>une correspondance entre les conditions de l’état courant et les </a:t>
            </a:r>
            <a:r>
              <a:rPr lang="fr-CA" dirty="0" smtClean="0"/>
              <a:t>actions (plan ou politique)</a:t>
            </a:r>
            <a:endParaRPr lang="fr-CA" dirty="0"/>
          </a:p>
          <a:p>
            <a:pPr marL="800100" lvl="1" indent="-342900">
              <a:buFont typeface="+mj-lt"/>
              <a:buAutoNum type="arabicPeriod"/>
            </a:pPr>
            <a:r>
              <a:rPr lang="fr-CA" dirty="0"/>
              <a:t>un moyen de déduire, à partir des perceptions reçues, des propriétés pertinentes du monde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CA" dirty="0"/>
              <a:t>des informations sur la façon dont le monde évolue et sur les résultats des actions de l’agent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CA" dirty="0"/>
              <a:t>des informations sur l’utilité / la désirabilité des états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CA" dirty="0"/>
              <a:t>des informations sur la valeur / la désirabilité des actions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CA" dirty="0"/>
              <a:t>des buts, identifiant les classes d’états dont l’atteinte maximise l’utilité de </a:t>
            </a:r>
            <a:r>
              <a:rPr lang="fr-CA" dirty="0" smtClean="0"/>
              <a:t>l’agent</a:t>
            </a:r>
            <a:endParaRPr lang="fr-CA" noProof="0" dirty="0" smtClean="0"/>
          </a:p>
          <a:p>
            <a:r>
              <a:rPr lang="fr-CA" noProof="0" dirty="0" smtClean="0"/>
              <a:t>Chacune de ces composantes peut être « apprise » à l’aide d’un algorithme d’apprentissage approprié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257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Dérivée partielle et gradient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Un troisième exemple:</a:t>
            </a:r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pPr marL="0" indent="0">
              <a:buNone/>
            </a:pPr>
            <a:endParaRPr lang="fr-CA" dirty="0" smtClean="0"/>
          </a:p>
          <a:p>
            <a:pPr marL="0" indent="0">
              <a:buNone/>
            </a:pPr>
            <a:endParaRPr lang="fr-CA" dirty="0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6702" y="1390178"/>
            <a:ext cx="2959835" cy="902645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0221" y="4294257"/>
            <a:ext cx="4059559" cy="745987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8738" y="3023188"/>
            <a:ext cx="7557025" cy="701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2960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Dérivée partielle et gradient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Un troisième </a:t>
            </a:r>
            <a:r>
              <a:rPr lang="fr-CA" dirty="0"/>
              <a:t>exemple:</a:t>
            </a:r>
            <a:br>
              <a:rPr lang="fr-CA" dirty="0"/>
            </a:br>
            <a:r>
              <a:rPr lang="fr-CA" dirty="0"/>
              <a:t/>
            </a:r>
            <a:br>
              <a:rPr lang="fr-CA" dirty="0"/>
            </a:br>
            <a:r>
              <a:rPr lang="fr-CA" dirty="0"/>
              <a:t/>
            </a:r>
            <a:br>
              <a:rPr lang="fr-CA" dirty="0"/>
            </a:br>
            <a:r>
              <a:rPr lang="fr-CA" dirty="0"/>
              <a:t/>
            </a:r>
            <a:br>
              <a:rPr lang="fr-CA" dirty="0"/>
            </a:br>
            <a:r>
              <a:rPr lang="fr-CA" dirty="0"/>
              <a:t/>
            </a:r>
            <a:br>
              <a:rPr lang="fr-CA" dirty="0"/>
            </a:br>
            <a:r>
              <a:rPr lang="fr-CA" dirty="0"/>
              <a:t/>
            </a:r>
            <a:br>
              <a:rPr lang="fr-CA" dirty="0"/>
            </a:br>
            <a:r>
              <a:rPr lang="fr-CA" dirty="0"/>
              <a:t>où </a:t>
            </a:r>
            <a:r>
              <a:rPr lang="fr-CA" dirty="0" smtClean="0"/>
              <a:t>                    , </a:t>
            </a:r>
            <a:r>
              <a:rPr lang="fr-CA" dirty="0"/>
              <a:t/>
            </a:r>
            <a:br>
              <a:rPr lang="fr-CA" dirty="0"/>
            </a:br>
            <a:endParaRPr lang="fr-CA" dirty="0" smtClean="0"/>
          </a:p>
          <a:p>
            <a:endParaRPr lang="fr-CA" dirty="0"/>
          </a:p>
          <a:p>
            <a:r>
              <a:rPr lang="fr-CA" dirty="0" smtClean="0"/>
              <a:t>On remplace:</a:t>
            </a:r>
          </a:p>
          <a:p>
            <a:endParaRPr lang="fr-CA" dirty="0"/>
          </a:p>
          <a:p>
            <a:pPr marL="0" indent="0">
              <a:buNone/>
            </a:pPr>
            <a:endParaRPr lang="fr-CA" dirty="0" smtClean="0"/>
          </a:p>
          <a:p>
            <a:pPr marL="0" indent="0">
              <a:buNone/>
            </a:pPr>
            <a:endParaRPr lang="fr-CA" dirty="0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  <p:pic>
        <p:nvPicPr>
          <p:cNvPr id="16" name="Imag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9686" y="2342678"/>
            <a:ext cx="6024628" cy="902645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1263" y="3565498"/>
            <a:ext cx="963712" cy="219459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488" y="5244845"/>
            <a:ext cx="7557025" cy="572098"/>
          </a:xfrm>
          <a:prstGeom prst="rect">
            <a:avLst/>
          </a:prstGeom>
        </p:spPr>
      </p:pic>
      <p:pic>
        <p:nvPicPr>
          <p:cNvPr id="23" name="Imag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22538" y="3498687"/>
            <a:ext cx="2957926" cy="32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770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Dérivée partielle et gradient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On va appeler </a:t>
            </a:r>
            <a:r>
              <a:rPr lang="fr-CA" b="1" dirty="0" smtClean="0"/>
              <a:t>gradient</a:t>
            </a:r>
            <a:r>
              <a:rPr lang="fr-CA" dirty="0" smtClean="0"/>
              <a:t>         d’une fonction     le vecteur contenant les dérivées partielles de     par rapport à toutes les variables</a:t>
            </a:r>
          </a:p>
          <a:p>
            <a:endParaRPr lang="fr-CA" dirty="0"/>
          </a:p>
          <a:p>
            <a:r>
              <a:rPr lang="fr-CA" dirty="0" smtClean="0"/>
              <a:t>Dans l’exemple avec la fonction                   :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531" y="1676576"/>
            <a:ext cx="416365" cy="294925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3375" y="1676576"/>
            <a:ext cx="171750" cy="324417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0400" y="1987726"/>
            <a:ext cx="171750" cy="324417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0336" y="2690504"/>
            <a:ext cx="944628" cy="353043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5525" y="3508375"/>
            <a:ext cx="6934200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390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Capture d’écran 2012-02-28 à 17.30.2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124" y="1900845"/>
            <a:ext cx="7851775" cy="4363429"/>
          </a:xfrm>
          <a:prstGeom prst="rect">
            <a:avLst/>
          </a:prstGeom>
        </p:spPr>
      </p:pic>
      <p:sp>
        <p:nvSpPr>
          <p:cNvPr id="9" name="Multiplication 8"/>
          <p:cNvSpPr/>
          <p:nvPr/>
        </p:nvSpPr>
        <p:spPr>
          <a:xfrm>
            <a:off x="3937000" y="3524250"/>
            <a:ext cx="238125" cy="254000"/>
          </a:xfrm>
          <a:prstGeom prst="mathMultiply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Descente de gradient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Le gradient donne la direction (vecteur) ayant le taux d’accroissement de la fonction le plus élevé</a:t>
            </a:r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  <p:cxnSp>
        <p:nvCxnSpPr>
          <p:cNvPr id="13" name="Connecteur droit avec flèche 12"/>
          <p:cNvCxnSpPr/>
          <p:nvPr/>
        </p:nvCxnSpPr>
        <p:spPr>
          <a:xfrm>
            <a:off x="3937000" y="3222625"/>
            <a:ext cx="63500" cy="31750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3778250"/>
            <a:ext cx="1047750" cy="698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5" name="Rectangle 14"/>
          <p:cNvSpPr/>
          <p:nvPr/>
        </p:nvSpPr>
        <p:spPr>
          <a:xfrm>
            <a:off x="1962150" y="5915024"/>
            <a:ext cx="1047750" cy="698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6" name="Rectangle 15"/>
          <p:cNvSpPr/>
          <p:nvPr/>
        </p:nvSpPr>
        <p:spPr>
          <a:xfrm>
            <a:off x="7416800" y="5368924"/>
            <a:ext cx="1047750" cy="698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9563" y="5818976"/>
            <a:ext cx="188925" cy="188925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7110" y="5625076"/>
            <a:ext cx="178430" cy="262396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810" y="2915929"/>
            <a:ext cx="944628" cy="353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856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Capture d’écran 2012-02-28 à 17.30.2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124" y="1900845"/>
            <a:ext cx="7851775" cy="4363429"/>
          </a:xfrm>
          <a:prstGeom prst="rect">
            <a:avLst/>
          </a:prstGeom>
        </p:spPr>
      </p:pic>
      <p:sp>
        <p:nvSpPr>
          <p:cNvPr id="9" name="Multiplication 8"/>
          <p:cNvSpPr/>
          <p:nvPr/>
        </p:nvSpPr>
        <p:spPr>
          <a:xfrm>
            <a:off x="3937000" y="3524250"/>
            <a:ext cx="238125" cy="254000"/>
          </a:xfrm>
          <a:prstGeom prst="mathMultiply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Descente de gradient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La direction opposée au gradient nous donne la direction à suivre</a:t>
            </a:r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  <p:cxnSp>
        <p:nvCxnSpPr>
          <p:cNvPr id="13" name="Connecteur droit avec flèche 12"/>
          <p:cNvCxnSpPr/>
          <p:nvPr/>
        </p:nvCxnSpPr>
        <p:spPr>
          <a:xfrm>
            <a:off x="4064000" y="3667125"/>
            <a:ext cx="63500" cy="31750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/>
          <p:nvPr/>
        </p:nvCxnSpPr>
        <p:spPr>
          <a:xfrm flipH="1">
            <a:off x="3937000" y="4016375"/>
            <a:ext cx="174625" cy="28575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/>
          <p:cNvCxnSpPr/>
          <p:nvPr/>
        </p:nvCxnSpPr>
        <p:spPr>
          <a:xfrm flipH="1">
            <a:off x="3905250" y="4318000"/>
            <a:ext cx="47625" cy="31750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/>
          <p:cNvCxnSpPr/>
          <p:nvPr/>
        </p:nvCxnSpPr>
        <p:spPr>
          <a:xfrm>
            <a:off x="3921125" y="4639281"/>
            <a:ext cx="142875" cy="214688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Multiplication 13"/>
          <p:cNvSpPr/>
          <p:nvPr/>
        </p:nvSpPr>
        <p:spPr>
          <a:xfrm>
            <a:off x="3937000" y="3524250"/>
            <a:ext cx="238125" cy="254000"/>
          </a:xfrm>
          <a:prstGeom prst="mathMultiply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4064000" y="3667125"/>
            <a:ext cx="63500" cy="31750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0" y="3778250"/>
            <a:ext cx="1047750" cy="698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9" name="Rectangle 18"/>
          <p:cNvSpPr/>
          <p:nvPr/>
        </p:nvSpPr>
        <p:spPr>
          <a:xfrm>
            <a:off x="1962150" y="5915024"/>
            <a:ext cx="1047750" cy="698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0" name="Rectangle 19"/>
          <p:cNvSpPr/>
          <p:nvPr/>
        </p:nvSpPr>
        <p:spPr>
          <a:xfrm>
            <a:off x="7416800" y="5368924"/>
            <a:ext cx="1047750" cy="698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25" name="Imag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9563" y="5818976"/>
            <a:ext cx="188925" cy="188925"/>
          </a:xfrm>
          <a:prstGeom prst="rect">
            <a:avLst/>
          </a:prstGeom>
        </p:spPr>
      </p:pic>
      <p:pic>
        <p:nvPicPr>
          <p:cNvPr id="26" name="Image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7110" y="5625076"/>
            <a:ext cx="178430" cy="262396"/>
          </a:xfrm>
          <a:prstGeom prst="rect">
            <a:avLst/>
          </a:prstGeom>
        </p:spPr>
      </p:pic>
      <p:pic>
        <p:nvPicPr>
          <p:cNvPr id="27" name="Image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810" y="2915929"/>
            <a:ext cx="944628" cy="353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947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Descente de gradient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La direction opposée au gradient nous donne la direction à suivre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150" y="2342333"/>
            <a:ext cx="5416550" cy="3910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6557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Apprentissage </a:t>
            </a:r>
            <a:r>
              <a:rPr lang="fr-CA" dirty="0" smtClean="0"/>
              <a:t>vue comme </a:t>
            </a:r>
            <a:br>
              <a:rPr lang="fr-CA" dirty="0" smtClean="0"/>
            </a:br>
            <a:r>
              <a:rPr lang="fr-CA" dirty="0" smtClean="0"/>
              <a:t>la minimisation </a:t>
            </a:r>
            <a:r>
              <a:rPr lang="fr-CA" noProof="0" dirty="0" smtClean="0"/>
              <a:t>d’une perte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En apprentissage automatique, on souhaite optimiser:</a:t>
            </a:r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endParaRPr lang="fr-CA" dirty="0" smtClean="0"/>
          </a:p>
          <a:p>
            <a:r>
              <a:rPr lang="fr-CA" dirty="0" smtClean="0"/>
              <a:t>Le gradient par rapport à la perte moyenne contient les dérivées partielles:</a:t>
            </a:r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endParaRPr lang="fr-CA" dirty="0" smtClean="0"/>
          </a:p>
          <a:p>
            <a:r>
              <a:rPr lang="fr-CA" dirty="0" smtClean="0"/>
              <a:t>Devrait calculer la moyenne des dérivées sur tous les exemples d’entraînement avant de faire une mise à jour des paramètres!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6825" y="4305301"/>
            <a:ext cx="6178550" cy="1092222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4676" y="2270125"/>
            <a:ext cx="5092700" cy="112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712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Descente de gradient stochastique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>
          <a:xfrm>
            <a:off x="457199" y="1600200"/>
            <a:ext cx="8261351" cy="4525963"/>
          </a:xfrm>
        </p:spPr>
        <p:txBody>
          <a:bodyPr/>
          <a:lstStyle/>
          <a:p>
            <a:r>
              <a:rPr lang="fr-CA" b="1" dirty="0" smtClean="0"/>
              <a:t>Descente de gradient stochastique</a:t>
            </a:r>
            <a:r>
              <a:rPr lang="fr-CA" dirty="0" smtClean="0"/>
              <a:t>: mettre à jour les paramètres à partir du (c.-à-d. des dérivées partielles) d’un seul exemple, choisi aléatoirement:</a:t>
            </a:r>
          </a:p>
          <a:p>
            <a:pPr marL="0" indent="0">
              <a:buNone/>
            </a:pP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endParaRPr lang="fr-CA" dirty="0"/>
          </a:p>
          <a:p>
            <a:r>
              <a:rPr lang="fr-CA" dirty="0" smtClean="0"/>
              <a:t>Cette procédure est beaucoup plus efficace lorsque l’ensemble d’entraînement est grand</a:t>
            </a:r>
          </a:p>
          <a:p>
            <a:pPr lvl="1"/>
            <a:r>
              <a:rPr lang="fr-CA" dirty="0" smtClean="0"/>
              <a:t>on fait         mises à jour des paramètres après chaque parcours de l’ensemble d’entraînement, plutôt qu’une seule mise à jour avec la descente de gradient normale</a:t>
            </a:r>
          </a:p>
          <a:p>
            <a:pPr marL="0" indent="0">
              <a:buNone/>
            </a:pPr>
            <a:endParaRPr lang="fr-CA" dirty="0" smtClean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9589" y="5510511"/>
            <a:ext cx="331199" cy="291771"/>
          </a:xfrm>
          <a:prstGeom prst="rect">
            <a:avLst/>
          </a:prstGeom>
        </p:spPr>
      </p:pic>
      <p:grpSp>
        <p:nvGrpSpPr>
          <p:cNvPr id="16" name="Grouper 15"/>
          <p:cNvGrpSpPr/>
          <p:nvPr/>
        </p:nvGrpSpPr>
        <p:grpSpPr>
          <a:xfrm>
            <a:off x="1171267" y="2509213"/>
            <a:ext cx="7131358" cy="2123658"/>
            <a:chOff x="1171267" y="2509213"/>
            <a:chExt cx="7131358" cy="2123658"/>
          </a:xfrm>
        </p:grpSpPr>
        <p:sp>
          <p:nvSpPr>
            <p:cNvPr id="14" name="ZoneTexte 13"/>
            <p:cNvSpPr txBox="1"/>
            <p:nvPr/>
          </p:nvSpPr>
          <p:spPr>
            <a:xfrm>
              <a:off x="1171267" y="2509213"/>
              <a:ext cx="7131358" cy="2123658"/>
            </a:xfrm>
            <a:prstGeom prst="rect">
              <a:avLst/>
            </a:prstGeom>
            <a:noFill/>
            <a:ln w="38100" cmpd="sng">
              <a:solidFill>
                <a:schemeClr val="tx1"/>
              </a:solidFill>
            </a:ln>
            <a:effectLst/>
          </p:spPr>
          <p:txBody>
            <a:bodyPr wrap="square" rtlCol="0">
              <a:spAutoFit/>
            </a:bodyPr>
            <a:lstStyle/>
            <a:p>
              <a:r>
                <a:rPr lang="fr-CA" sz="2000" dirty="0" smtClean="0">
                  <a:latin typeface="+mn-lt"/>
                </a:rPr>
                <a:t>- Initialiser         </a:t>
              </a:r>
              <a:r>
                <a:rPr lang="fr-CA" sz="2000" dirty="0">
                  <a:latin typeface="+mn-lt"/>
                </a:rPr>
                <a:t>aléatoirement</a:t>
              </a:r>
            </a:p>
            <a:p>
              <a:r>
                <a:rPr lang="fr-CA" sz="2000" dirty="0" smtClean="0">
                  <a:latin typeface="+mn-lt"/>
                </a:rPr>
                <a:t>- Pour </a:t>
              </a:r>
              <a:r>
                <a:rPr lang="fr-CA" sz="2000" dirty="0">
                  <a:latin typeface="+mn-lt"/>
                </a:rPr>
                <a:t>T</a:t>
              </a:r>
              <a:r>
                <a:rPr lang="fr-CA" sz="2000" dirty="0" smtClean="0">
                  <a:latin typeface="+mn-lt"/>
                </a:rPr>
                <a:t> </a:t>
              </a:r>
              <a:r>
                <a:rPr lang="fr-CA" sz="2000" dirty="0">
                  <a:latin typeface="+mn-lt"/>
                </a:rPr>
                <a:t>itérations</a:t>
              </a:r>
            </a:p>
            <a:p>
              <a:pPr lvl="1"/>
              <a:r>
                <a:rPr lang="fr-CA" sz="2000" dirty="0" smtClean="0">
                  <a:latin typeface="+mn-lt"/>
                </a:rPr>
                <a:t>- Pour </a:t>
              </a:r>
              <a:r>
                <a:rPr lang="fr-CA" sz="2000" dirty="0">
                  <a:latin typeface="+mn-lt"/>
                </a:rPr>
                <a:t>chaque exemple d’entraînement</a:t>
              </a:r>
              <a:r>
                <a:rPr lang="fr-CA" dirty="0"/>
                <a:t/>
              </a:r>
              <a:br>
                <a:rPr lang="fr-CA" dirty="0"/>
              </a:br>
              <a:endParaRPr lang="fr-CA" dirty="0"/>
            </a:p>
            <a:p>
              <a:pPr lvl="2"/>
              <a:r>
                <a:rPr lang="fr-CA" dirty="0" smtClean="0"/>
                <a:t>- </a:t>
              </a:r>
              <a:r>
                <a:rPr lang="fr-CA" dirty="0"/>
                <a:t/>
              </a:r>
              <a:br>
                <a:rPr lang="fr-CA" dirty="0"/>
              </a:br>
              <a:endParaRPr lang="fr-CA" dirty="0"/>
            </a:p>
            <a:p>
              <a:endParaRPr lang="fr-CA" dirty="0"/>
            </a:p>
          </p:txBody>
        </p:sp>
        <p:pic>
          <p:nvPicPr>
            <p:cNvPr id="9" name="Image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418588" y="3545803"/>
              <a:ext cx="5005054" cy="711290"/>
            </a:xfrm>
            <a:prstGeom prst="rect">
              <a:avLst/>
            </a:prstGeom>
          </p:spPr>
        </p:pic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43613" y="3204631"/>
              <a:ext cx="796456" cy="291771"/>
            </a:xfrm>
            <a:prstGeom prst="rect">
              <a:avLst/>
            </a:prstGeom>
          </p:spPr>
        </p:pic>
        <p:pic>
          <p:nvPicPr>
            <p:cNvPr id="13" name="Image 1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435028" y="2637294"/>
              <a:ext cx="293885" cy="1889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12794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Retour sur le Perceptron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48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On pourrait utiliser le </a:t>
            </a:r>
            <a:r>
              <a:rPr lang="fr-CA" dirty="0" smtClean="0"/>
              <a:t>gradient (dérivée partielle) </a:t>
            </a:r>
            <a:r>
              <a:rPr lang="fr-CA" dirty="0"/>
              <a:t>pour déterminer une direction de mise à jour des paramètres:</a:t>
            </a:r>
          </a:p>
          <a:p>
            <a:endParaRPr lang="fr-CA" dirty="0" smtClean="0"/>
          </a:p>
          <a:p>
            <a:endParaRPr lang="fr-CA" dirty="0"/>
          </a:p>
          <a:p>
            <a:r>
              <a:rPr lang="fr-CA" dirty="0" smtClean="0"/>
              <a:t>Par définition, le gradient donne la direction (locale) d’augmentation la plus grande de la perte</a:t>
            </a:r>
          </a:p>
          <a:p>
            <a:r>
              <a:rPr lang="fr-CA" dirty="0" smtClean="0"/>
              <a:t>Pour mettre à jour les paramètres, on va dans la direction opposée à ce gradient:</a:t>
            </a:r>
          </a:p>
          <a:p>
            <a:endParaRPr lang="fr-CA" dirty="0"/>
          </a:p>
          <a:p>
            <a:endParaRPr lang="fr-CA" dirty="0" smtClean="0"/>
          </a:p>
          <a:p>
            <a:r>
              <a:rPr lang="fr-CA" dirty="0" smtClean="0"/>
              <a:t>On obtient à nouveau la règle d’apprentissage du Perceptron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0521" y="5704170"/>
            <a:ext cx="4053250" cy="307542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5490" y="2330319"/>
            <a:ext cx="5173020" cy="646627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0521" y="4396722"/>
            <a:ext cx="4136408" cy="58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630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Apprentissage </a:t>
            </a:r>
            <a:r>
              <a:rPr lang="fr-CA" dirty="0" smtClean="0"/>
              <a:t>vue comme </a:t>
            </a:r>
            <a:br>
              <a:rPr lang="fr-CA" dirty="0" smtClean="0"/>
            </a:br>
            <a:r>
              <a:rPr lang="fr-CA" dirty="0" smtClean="0"/>
              <a:t>la minimisation </a:t>
            </a:r>
            <a:r>
              <a:rPr lang="fr-CA" noProof="0" dirty="0" smtClean="0"/>
              <a:t>d’une perte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La procédure de descente de gradient stochastique est applicable à n’importe quelle perte dérivable partout</a:t>
            </a:r>
          </a:p>
          <a:p>
            <a:endParaRPr lang="fr-CA" dirty="0"/>
          </a:p>
          <a:p>
            <a:r>
              <a:rPr lang="fr-CA" dirty="0" smtClean="0"/>
              <a:t>Dans le cas du Perceptron, on a un peu triché:</a:t>
            </a:r>
          </a:p>
          <a:p>
            <a:pPr lvl="1"/>
            <a:r>
              <a:rPr lang="fr-CA" dirty="0" smtClean="0"/>
              <a:t>la dérivée de                    n’est pas </a:t>
            </a:r>
            <a:br>
              <a:rPr lang="fr-CA" dirty="0" smtClean="0"/>
            </a:br>
            <a:r>
              <a:rPr lang="fr-CA" dirty="0" smtClean="0"/>
              <a:t>définie lorsque </a:t>
            </a:r>
          </a:p>
          <a:p>
            <a:endParaRPr lang="fr-CA" dirty="0"/>
          </a:p>
          <a:p>
            <a:r>
              <a:rPr lang="fr-CA" dirty="0"/>
              <a:t>L</a:t>
            </a:r>
            <a:r>
              <a:rPr lang="fr-CA" dirty="0" smtClean="0"/>
              <a:t>’utilisation de la fonction </a:t>
            </a:r>
            <a:r>
              <a:rPr lang="fr-CA" i="1" dirty="0" err="1" smtClean="0"/>
              <a:t>Threshold</a:t>
            </a: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>(qui est constante par partie)</a:t>
            </a:r>
            <a:br>
              <a:rPr lang="fr-CA" dirty="0" smtClean="0"/>
            </a:br>
            <a:r>
              <a:rPr lang="fr-CA" dirty="0" smtClean="0"/>
              <a:t>fait que la courbe d’entraînement </a:t>
            </a:r>
            <a:br>
              <a:rPr lang="fr-CA" dirty="0" smtClean="0"/>
            </a:br>
            <a:r>
              <a:rPr lang="fr-CA" dirty="0" smtClean="0"/>
              <a:t>peut être instable</a:t>
            </a:r>
            <a:br>
              <a:rPr lang="fr-CA" dirty="0" smtClean="0"/>
            </a:br>
            <a:endParaRPr lang="fr-CA" dirty="0" smtClean="0"/>
          </a:p>
          <a:p>
            <a:pPr lvl="1"/>
            <a:endParaRPr lang="fr-CA" dirty="0"/>
          </a:p>
          <a:p>
            <a:endParaRPr lang="fr-CA" dirty="0" smtClean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7292" y="3071063"/>
            <a:ext cx="820113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0528" y="3349571"/>
            <a:ext cx="1119770" cy="205029"/>
          </a:xfrm>
          <a:prstGeom prst="rect">
            <a:avLst/>
          </a:prstGeom>
        </p:spPr>
      </p:pic>
      <p:pic>
        <p:nvPicPr>
          <p:cNvPr id="11" name="Image 10" descr="Sans titre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7863" y="3386009"/>
            <a:ext cx="2584450" cy="2782192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7184" y="6168201"/>
            <a:ext cx="667919" cy="156136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1526" y="4540551"/>
            <a:ext cx="745557" cy="265246"/>
          </a:xfrm>
          <a:prstGeom prst="rect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788343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Types de problèmes d’apprentissage</a:t>
            </a:r>
            <a:endParaRPr lang="fr-CA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436328"/>
            <a:ext cx="8229600" cy="4838700"/>
          </a:xfrm>
        </p:spPr>
        <p:txBody>
          <a:bodyPr/>
          <a:lstStyle/>
          <a:p>
            <a:r>
              <a:rPr lang="fr-CA" noProof="0" dirty="0" smtClean="0"/>
              <a:t>Il existe plusieurs sortes de problèmes d’apprentissage, qui se distinguent par la nature de la supervision offerte par nos données</a:t>
            </a:r>
          </a:p>
          <a:p>
            <a:pPr lvl="1"/>
            <a:r>
              <a:rPr lang="fr-CA" dirty="0" smtClean="0"/>
              <a:t>il y a l’</a:t>
            </a:r>
            <a:r>
              <a:rPr lang="fr-CA" b="1" dirty="0" smtClean="0"/>
              <a:t>apprentissage supervisé</a:t>
            </a:r>
            <a:r>
              <a:rPr lang="fr-CA" dirty="0" smtClean="0"/>
              <a:t>, où la sortie désirée (« </a:t>
            </a:r>
            <a:r>
              <a:rPr lang="fr-CA" dirty="0" err="1" smtClean="0"/>
              <a:t>target</a:t>
            </a:r>
            <a:r>
              <a:rPr lang="fr-CA" dirty="0" smtClean="0"/>
              <a:t> ») est fournie explicitement par les données (sujet de ce cours)</a:t>
            </a:r>
          </a:p>
          <a:p>
            <a:pPr lvl="2"/>
            <a:r>
              <a:rPr lang="fr-CA" dirty="0" smtClean="0"/>
              <a:t>ex.: reconnaissance de caractères, à l’aide d’un ensemble de paires </a:t>
            </a:r>
            <a:br>
              <a:rPr lang="fr-CA" dirty="0" smtClean="0"/>
            </a:br>
            <a:r>
              <a:rPr lang="fr-CA" dirty="0" smtClean="0"/>
              <a:t>(images, identité du caractère)</a:t>
            </a:r>
          </a:p>
          <a:p>
            <a:pPr lvl="1"/>
            <a:r>
              <a:rPr lang="fr-CA" dirty="0" smtClean="0"/>
              <a:t>il y a l’</a:t>
            </a:r>
            <a:r>
              <a:rPr lang="fr-CA" b="1" dirty="0" smtClean="0"/>
              <a:t>apprentissage par renforcement</a:t>
            </a:r>
            <a:r>
              <a:rPr lang="fr-CA" dirty="0" smtClean="0"/>
              <a:t>, où le signal d’apprentissage correspond seulement à des récompenses et punitions, évaluant la qualité de la solution proposée par le modèle (vu plus tard dans le cours)</a:t>
            </a:r>
          </a:p>
          <a:p>
            <a:pPr lvl="2"/>
            <a:r>
              <a:rPr lang="fr-CA" dirty="0" smtClean="0"/>
              <a:t>ex.: est-ce que le modèle a gagné sa partie d’échec (1) ou pas (-1)</a:t>
            </a:r>
          </a:p>
          <a:p>
            <a:pPr lvl="1"/>
            <a:r>
              <a:rPr lang="fr-CA" dirty="0" smtClean="0"/>
              <a:t>il y a l’</a:t>
            </a:r>
            <a:r>
              <a:rPr lang="fr-CA" b="1" dirty="0" smtClean="0"/>
              <a:t>apprentissage non-supervisé</a:t>
            </a:r>
            <a:r>
              <a:rPr lang="fr-CA" dirty="0" smtClean="0"/>
              <a:t>, où les données ne fournissent aucun signal d’apprentissage, et le modèle doit extraire de l’information uniquement à partir de la structure des entrées (</a:t>
            </a:r>
            <a:r>
              <a:rPr lang="fr-CA" b="1" dirty="0" smtClean="0"/>
              <a:t>IFT 603 - </a:t>
            </a:r>
            <a:r>
              <a:rPr lang="fr-FR" b="1" dirty="0"/>
              <a:t>Techniques </a:t>
            </a:r>
            <a:r>
              <a:rPr lang="fr-FR" b="1" dirty="0" smtClean="0"/>
              <a:t>d'apprentissage</a:t>
            </a:r>
            <a:r>
              <a:rPr lang="fr-FR" dirty="0" smtClean="0"/>
              <a:t>)</a:t>
            </a:r>
            <a:endParaRPr lang="fr-CA" dirty="0" smtClean="0"/>
          </a:p>
          <a:p>
            <a:pPr lvl="2"/>
            <a:r>
              <a:rPr lang="fr-CA" dirty="0" smtClean="0"/>
              <a:t>ex.: identifier différents thèmes d’articles de journaux en regroupant les articles similaires (« </a:t>
            </a:r>
            <a:r>
              <a:rPr lang="fr-CA" dirty="0" err="1" smtClean="0"/>
              <a:t>clustering</a:t>
            </a:r>
            <a:r>
              <a:rPr lang="fr-CA" dirty="0" smtClean="0"/>
              <a:t> »)</a:t>
            </a:r>
          </a:p>
          <a:p>
            <a:pPr lvl="1"/>
            <a:r>
              <a:rPr lang="fr-CA" dirty="0" smtClean="0"/>
              <a:t>et plusieurs autres!</a:t>
            </a:r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7920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74456" y="274638"/>
            <a:ext cx="8686801" cy="1143000"/>
          </a:xfrm>
        </p:spPr>
        <p:txBody>
          <a:bodyPr/>
          <a:lstStyle/>
          <a:p>
            <a:r>
              <a:rPr lang="fr-CA" noProof="0" dirty="0" smtClean="0"/>
              <a:t>Troisième algorithme: régression logistique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50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b="1" dirty="0" smtClean="0"/>
              <a:t>Idée</a:t>
            </a:r>
            <a:r>
              <a:rPr lang="fr-CA" dirty="0" smtClean="0"/>
              <a:t>: plutôt que de prédire une classe, prédire une probabilité d’appartenir à la classe 1 (ou la classe 0, ça marche aussi)</a:t>
            </a:r>
          </a:p>
          <a:p>
            <a:endParaRPr lang="fr-CA" dirty="0"/>
          </a:p>
          <a:p>
            <a:pPr marL="0" indent="0">
              <a:buNone/>
            </a:pPr>
            <a:endParaRPr lang="fr-CA" dirty="0" smtClean="0"/>
          </a:p>
          <a:p>
            <a:r>
              <a:rPr lang="fr-CA" dirty="0" smtClean="0"/>
              <a:t>Pour choisir une classe, prendre</a:t>
            </a:r>
            <a:br>
              <a:rPr lang="fr-CA" dirty="0" smtClean="0"/>
            </a:br>
            <a:r>
              <a:rPr lang="fr-CA" dirty="0" smtClean="0"/>
              <a:t>la plus probable selon le modèle</a:t>
            </a:r>
          </a:p>
          <a:p>
            <a:pPr lvl="1"/>
            <a:r>
              <a:rPr lang="fr-CA" dirty="0" smtClean="0"/>
              <a:t>si                              choisir la classe 1</a:t>
            </a:r>
          </a:p>
          <a:p>
            <a:pPr lvl="1"/>
            <a:r>
              <a:rPr lang="fr-CA" dirty="0" smtClean="0"/>
              <a:t>sinon, choisir la classe 0</a:t>
            </a:r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8937" y="2390367"/>
            <a:ext cx="5677705" cy="549915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1851" y="3761123"/>
            <a:ext cx="1394661" cy="241133"/>
          </a:xfrm>
          <a:prstGeom prst="rect">
            <a:avLst/>
          </a:prstGeom>
        </p:spPr>
      </p:pic>
      <p:grpSp>
        <p:nvGrpSpPr>
          <p:cNvPr id="49" name="Grouper 48"/>
          <p:cNvGrpSpPr/>
          <p:nvPr/>
        </p:nvGrpSpPr>
        <p:grpSpPr>
          <a:xfrm>
            <a:off x="619766" y="4552438"/>
            <a:ext cx="4814012" cy="1702207"/>
            <a:chOff x="619766" y="4552438"/>
            <a:chExt cx="4814012" cy="1702207"/>
          </a:xfrm>
        </p:grpSpPr>
        <p:sp>
          <p:nvSpPr>
            <p:cNvPr id="23" name="Ellipse 22"/>
            <p:cNvSpPr/>
            <p:nvPr/>
          </p:nvSpPr>
          <p:spPr>
            <a:xfrm>
              <a:off x="2088146" y="4880712"/>
              <a:ext cx="2332607" cy="1259711"/>
            </a:xfrm>
            <a:prstGeom prst="ellipse">
              <a:avLst/>
            </a:prstGeom>
            <a:noFill/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cxnSp>
          <p:nvCxnSpPr>
            <p:cNvPr id="24" name="Connecteur droit avec flèche 23"/>
            <p:cNvCxnSpPr/>
            <p:nvPr/>
          </p:nvCxnSpPr>
          <p:spPr>
            <a:xfrm>
              <a:off x="1118237" y="4683075"/>
              <a:ext cx="1041013" cy="551763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eur droit avec flèche 24"/>
            <p:cNvCxnSpPr/>
            <p:nvPr/>
          </p:nvCxnSpPr>
          <p:spPr>
            <a:xfrm>
              <a:off x="1114577" y="5182785"/>
              <a:ext cx="973569" cy="208213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cteur droit avec flèche 25"/>
            <p:cNvCxnSpPr/>
            <p:nvPr/>
          </p:nvCxnSpPr>
          <p:spPr>
            <a:xfrm flipV="1">
              <a:off x="1133851" y="5755231"/>
              <a:ext cx="1014991" cy="389685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7" name="Image 2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76249" y="4552438"/>
              <a:ext cx="277577" cy="199508"/>
            </a:xfrm>
            <a:prstGeom prst="rect">
              <a:avLst/>
            </a:prstGeom>
            <a:effectLst/>
          </p:spPr>
        </p:pic>
        <p:pic>
          <p:nvPicPr>
            <p:cNvPr id="28" name="Image 2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76249" y="5083029"/>
              <a:ext cx="277577" cy="199508"/>
            </a:xfrm>
            <a:prstGeom prst="rect">
              <a:avLst/>
            </a:prstGeom>
            <a:effectLst/>
          </p:spPr>
        </p:pic>
        <p:pic>
          <p:nvPicPr>
            <p:cNvPr id="29" name="Image 28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71076" y="6035186"/>
              <a:ext cx="343501" cy="219459"/>
            </a:xfrm>
            <a:prstGeom prst="rect">
              <a:avLst/>
            </a:prstGeom>
            <a:effectLst/>
          </p:spPr>
        </p:pic>
        <p:pic>
          <p:nvPicPr>
            <p:cNvPr id="30" name="Image 29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367238" y="4583321"/>
              <a:ext cx="320948" cy="199508"/>
            </a:xfrm>
            <a:prstGeom prst="rect">
              <a:avLst/>
            </a:prstGeom>
            <a:effectLst/>
          </p:spPr>
        </p:pic>
        <p:pic>
          <p:nvPicPr>
            <p:cNvPr id="31" name="Image 30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367238" y="5035330"/>
              <a:ext cx="329623" cy="199508"/>
            </a:xfrm>
            <a:prstGeom prst="rect">
              <a:avLst/>
            </a:prstGeom>
            <a:effectLst/>
          </p:spPr>
        </p:pic>
        <p:pic>
          <p:nvPicPr>
            <p:cNvPr id="32" name="Image 31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356828" y="5734409"/>
              <a:ext cx="355645" cy="199508"/>
            </a:xfrm>
            <a:prstGeom prst="rect">
              <a:avLst/>
            </a:prstGeom>
            <a:effectLst/>
          </p:spPr>
        </p:pic>
        <p:sp>
          <p:nvSpPr>
            <p:cNvPr id="33" name="ZoneTexte 32"/>
            <p:cNvSpPr txBox="1"/>
            <p:nvPr/>
          </p:nvSpPr>
          <p:spPr>
            <a:xfrm>
              <a:off x="619766" y="5443053"/>
              <a:ext cx="463851" cy="369332"/>
            </a:xfrm>
            <a:prstGeom prst="rect">
              <a:avLst/>
            </a:prstGeom>
            <a:noFill/>
            <a:effectLst/>
            <a:scene3d>
              <a:camera prst="orthographicFront">
                <a:rot lat="0" lon="0" rev="5400000"/>
              </a:camera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fr-CA" dirty="0" smtClean="0">
                  <a:latin typeface="+mj-lt"/>
                </a:rPr>
                <a:t>. . .</a:t>
              </a:r>
              <a:endParaRPr lang="fr-CA" dirty="0">
                <a:latin typeface="+mj-lt"/>
              </a:endParaRPr>
            </a:p>
          </p:txBody>
        </p:sp>
        <p:cxnSp>
          <p:nvCxnSpPr>
            <p:cNvPr id="34" name="Connecteur droit 33"/>
            <p:cNvCxnSpPr/>
            <p:nvPr/>
          </p:nvCxnSpPr>
          <p:spPr>
            <a:xfrm>
              <a:off x="2742217" y="4937971"/>
              <a:ext cx="0" cy="1145192"/>
            </a:xfrm>
            <a:prstGeom prst="line">
              <a:avLst/>
            </a:prstGeom>
            <a:ln w="127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34"/>
            <p:cNvCxnSpPr/>
            <p:nvPr/>
          </p:nvCxnSpPr>
          <p:spPr>
            <a:xfrm>
              <a:off x="3758647" y="4944617"/>
              <a:ext cx="0" cy="1145192"/>
            </a:xfrm>
            <a:prstGeom prst="line">
              <a:avLst/>
            </a:prstGeom>
            <a:ln w="127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36" name="Image 35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01494" y="5337876"/>
              <a:ext cx="344104" cy="372778"/>
            </a:xfrm>
            <a:prstGeom prst="rect">
              <a:avLst/>
            </a:prstGeom>
            <a:effectLst/>
          </p:spPr>
        </p:pic>
        <p:sp>
          <p:nvSpPr>
            <p:cNvPr id="38" name="ZoneTexte 37"/>
            <p:cNvSpPr txBox="1"/>
            <p:nvPr/>
          </p:nvSpPr>
          <p:spPr>
            <a:xfrm>
              <a:off x="2785308" y="4850739"/>
              <a:ext cx="900908" cy="33855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fr-CA" sz="1600" i="1" dirty="0" err="1" smtClean="0">
                  <a:latin typeface="Times"/>
                  <a:cs typeface="Times"/>
                </a:rPr>
                <a:t>Logistic</a:t>
              </a:r>
              <a:endParaRPr lang="fr-CA" sz="1600" i="1" dirty="0">
                <a:latin typeface="Times"/>
                <a:cs typeface="Times"/>
              </a:endParaRPr>
            </a:p>
          </p:txBody>
        </p:sp>
        <p:pic>
          <p:nvPicPr>
            <p:cNvPr id="39" name="Image 38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796655" y="5395495"/>
              <a:ext cx="593057" cy="241133"/>
            </a:xfrm>
            <a:prstGeom prst="rect">
              <a:avLst/>
            </a:prstGeom>
          </p:spPr>
        </p:pic>
        <p:cxnSp>
          <p:nvCxnSpPr>
            <p:cNvPr id="40" name="Connecteur droit 39"/>
            <p:cNvCxnSpPr>
              <a:stCxn id="23" idx="6"/>
            </p:cNvCxnSpPr>
            <p:nvPr/>
          </p:nvCxnSpPr>
          <p:spPr>
            <a:xfrm>
              <a:off x="4420753" y="5510568"/>
              <a:ext cx="1013025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Forme libre 45"/>
          <p:cNvSpPr/>
          <p:nvPr/>
        </p:nvSpPr>
        <p:spPr>
          <a:xfrm>
            <a:off x="2929880" y="5234838"/>
            <a:ext cx="570166" cy="665198"/>
          </a:xfrm>
          <a:custGeom>
            <a:avLst/>
            <a:gdLst>
              <a:gd name="connsiteX0" fmla="*/ 0 w 975895"/>
              <a:gd name="connsiteY0" fmla="*/ 975895 h 985528"/>
              <a:gd name="connsiteX1" fmla="*/ 227263 w 975895"/>
              <a:gd name="connsiteY1" fmla="*/ 962527 h 985528"/>
              <a:gd name="connsiteX2" fmla="*/ 441158 w 975895"/>
              <a:gd name="connsiteY2" fmla="*/ 775369 h 985528"/>
              <a:gd name="connsiteX3" fmla="*/ 508000 w 975895"/>
              <a:gd name="connsiteY3" fmla="*/ 307474 h 985528"/>
              <a:gd name="connsiteX4" fmla="*/ 695158 w 975895"/>
              <a:gd name="connsiteY4" fmla="*/ 53474 h 985528"/>
              <a:gd name="connsiteX5" fmla="*/ 975895 w 975895"/>
              <a:gd name="connsiteY5" fmla="*/ 0 h 985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75895" h="985528">
                <a:moveTo>
                  <a:pt x="0" y="975895"/>
                </a:moveTo>
                <a:cubicBezTo>
                  <a:pt x="76868" y="985921"/>
                  <a:pt x="153737" y="995948"/>
                  <a:pt x="227263" y="962527"/>
                </a:cubicBezTo>
                <a:cubicBezTo>
                  <a:pt x="300789" y="929106"/>
                  <a:pt x="394369" y="884544"/>
                  <a:pt x="441158" y="775369"/>
                </a:cubicBezTo>
                <a:cubicBezTo>
                  <a:pt x="487948" y="666193"/>
                  <a:pt x="465667" y="427790"/>
                  <a:pt x="508000" y="307474"/>
                </a:cubicBezTo>
                <a:cubicBezTo>
                  <a:pt x="550333" y="187158"/>
                  <a:pt x="617176" y="104720"/>
                  <a:pt x="695158" y="53474"/>
                </a:cubicBezTo>
                <a:cubicBezTo>
                  <a:pt x="773140" y="2228"/>
                  <a:pt x="975895" y="0"/>
                  <a:pt x="975895" y="0"/>
                </a:cubicBezTo>
              </a:path>
            </a:pathLst>
          </a:custGeom>
          <a:ln w="2857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>
              <a:ln w="38100" cmpd="sng">
                <a:solidFill>
                  <a:schemeClr val="tx1"/>
                </a:solidFill>
              </a:ln>
            </a:endParaRPr>
          </a:p>
        </p:txBody>
      </p:sp>
      <p:grpSp>
        <p:nvGrpSpPr>
          <p:cNvPr id="8" name="Grouper 7"/>
          <p:cNvGrpSpPr/>
          <p:nvPr/>
        </p:nvGrpSpPr>
        <p:grpSpPr>
          <a:xfrm>
            <a:off x="5339235" y="3002520"/>
            <a:ext cx="2903392" cy="3000554"/>
            <a:chOff x="5339235" y="3002520"/>
            <a:chExt cx="2903392" cy="3000554"/>
          </a:xfrm>
        </p:grpSpPr>
        <p:grpSp>
          <p:nvGrpSpPr>
            <p:cNvPr id="17" name="Grouper 16"/>
            <p:cNvGrpSpPr/>
            <p:nvPr/>
          </p:nvGrpSpPr>
          <p:grpSpPr>
            <a:xfrm>
              <a:off x="5645477" y="3002520"/>
              <a:ext cx="2597150" cy="3000554"/>
              <a:chOff x="2931695" y="3167647"/>
              <a:chExt cx="2597150" cy="3000554"/>
            </a:xfrm>
          </p:grpSpPr>
          <p:pic>
            <p:nvPicPr>
              <p:cNvPr id="14" name="Image 13" descr="Sans titre.png"/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1695" y="3167647"/>
                <a:ext cx="2597150" cy="2790554"/>
              </a:xfrm>
              <a:prstGeom prst="rect">
                <a:avLst/>
              </a:prstGeom>
            </p:spPr>
          </p:pic>
          <p:pic>
            <p:nvPicPr>
              <p:cNvPr id="19" name="Image 18"/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019710" y="6012065"/>
                <a:ext cx="667919" cy="156136"/>
              </a:xfrm>
              <a:prstGeom prst="rect">
                <a:avLst/>
              </a:prstGeom>
            </p:spPr>
          </p:pic>
        </p:grpSp>
        <p:pic>
          <p:nvPicPr>
            <p:cNvPr id="3" name="Image 2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 rot="16200000">
              <a:off x="5105029" y="4152115"/>
              <a:ext cx="789359" cy="32094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707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74456" y="274638"/>
            <a:ext cx="8686801" cy="1143000"/>
          </a:xfrm>
        </p:spPr>
        <p:txBody>
          <a:bodyPr/>
          <a:lstStyle/>
          <a:p>
            <a:r>
              <a:rPr lang="fr-CA" noProof="0" dirty="0" smtClean="0"/>
              <a:t>Dérivation de la règle d’apprentissage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51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Pour obtenir une règle d’apprentissage, on définit d’abord une perte</a:t>
            </a:r>
            <a:endParaRPr lang="fr-CA" dirty="0"/>
          </a:p>
          <a:p>
            <a:endParaRPr lang="fr-CA" dirty="0" smtClean="0"/>
          </a:p>
          <a:p>
            <a:endParaRPr lang="fr-CA" dirty="0" smtClean="0"/>
          </a:p>
          <a:p>
            <a:r>
              <a:rPr lang="fr-CA" dirty="0" smtClean="0"/>
              <a:t>En mots:</a:t>
            </a:r>
          </a:p>
          <a:p>
            <a:pPr lvl="1"/>
            <a:r>
              <a:rPr lang="fr-CA" dirty="0" smtClean="0"/>
              <a:t>si               , on souhaite maximiser la probabilité</a:t>
            </a:r>
          </a:p>
          <a:p>
            <a:pPr lvl="1"/>
            <a:r>
              <a:rPr lang="fr-CA" dirty="0" smtClean="0"/>
              <a:t>si               , on souhaite maximiser la probabilité </a:t>
            </a:r>
            <a:endParaRPr lang="fr-CA" dirty="0"/>
          </a:p>
          <a:p>
            <a:r>
              <a:rPr lang="fr-CA" dirty="0" smtClean="0"/>
              <a:t>On dérive la règle d’apprentissage comme une descente de gradient</a:t>
            </a:r>
            <a:r>
              <a:rPr lang="fr-CA" dirty="0"/>
              <a:t/>
            </a:r>
            <a:br>
              <a:rPr lang="fr-CA" dirty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>ce qui donne</a:t>
            </a:r>
          </a:p>
          <a:p>
            <a:endParaRPr lang="fr-CA" dirty="0"/>
          </a:p>
          <a:p>
            <a:r>
              <a:rPr lang="fr-CA" dirty="0" smtClean="0"/>
              <a:t>La règle est donc la même que pour le Perceptron, mais la définition de </a:t>
            </a:r>
            <a:br>
              <a:rPr lang="fr-CA" dirty="0" smtClean="0"/>
            </a:br>
            <a:r>
              <a:rPr lang="fr-CA" dirty="0" smtClean="0"/>
              <a:t>               est différente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123" y="2187048"/>
            <a:ext cx="6870023" cy="270415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7629" y="3134503"/>
            <a:ext cx="659532" cy="236571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2304" y="3119301"/>
            <a:ext cx="2351373" cy="265246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1546" y="3472637"/>
            <a:ext cx="673869" cy="236571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82304" y="3446040"/>
            <a:ext cx="2795839" cy="265246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00521" y="4137716"/>
            <a:ext cx="4136408" cy="587843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82041" y="5074242"/>
            <a:ext cx="3684773" cy="279584"/>
          </a:xfrm>
          <a:prstGeom prst="rect">
            <a:avLst/>
          </a:prstGeom>
        </p:spPr>
      </p:pic>
      <p:pic>
        <p:nvPicPr>
          <p:cNvPr id="22" name="Image 2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9019" y="5783045"/>
            <a:ext cx="738388" cy="265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233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74456" y="274638"/>
            <a:ext cx="8686801" cy="1143000"/>
          </a:xfrm>
        </p:spPr>
        <p:txBody>
          <a:bodyPr/>
          <a:lstStyle/>
          <a:p>
            <a:r>
              <a:rPr lang="fr-CA" noProof="0" dirty="0" smtClean="0"/>
              <a:t>Limitation des </a:t>
            </a:r>
            <a:r>
              <a:rPr lang="fr-CA" noProof="0" dirty="0" err="1" smtClean="0"/>
              <a:t>classifieurs</a:t>
            </a:r>
            <a:r>
              <a:rPr lang="fr-CA" noProof="0" dirty="0" smtClean="0"/>
              <a:t> linéaires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52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Si les données d’entraînement sont séparables linéairement, le Perceptron et la régression logistique vont trouver cette séparation</a:t>
            </a:r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r>
              <a:rPr lang="fr-CA" i="1" dirty="0" smtClean="0"/>
              <a:t>k</a:t>
            </a:r>
            <a:r>
              <a:rPr lang="fr-CA" dirty="0" smtClean="0"/>
              <a:t> plus proche voisins est non-linéaire, mais coûteux en mémoire et temps de calcul (pas approprié pour des problèmes avec beaucoup de données)</a:t>
            </a:r>
          </a:p>
        </p:txBody>
      </p:sp>
      <p:pic>
        <p:nvPicPr>
          <p:cNvPr id="8" name="Image 7" descr="Sans titr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063" y="2441575"/>
            <a:ext cx="4159250" cy="2982355"/>
          </a:xfrm>
          <a:prstGeom prst="rect">
            <a:avLst/>
          </a:prstGeom>
        </p:spPr>
      </p:pic>
      <p:pic>
        <p:nvPicPr>
          <p:cNvPr id="9" name="Image 8" descr="Sans titr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2788" y="3159125"/>
            <a:ext cx="276225" cy="256496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6069013" y="3118756"/>
            <a:ext cx="20784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 smtClean="0">
                <a:latin typeface="+mj-lt"/>
              </a:rPr>
              <a:t>= prédiction classe </a:t>
            </a:r>
            <a:r>
              <a:rPr lang="fr-CA" dirty="0" smtClean="0">
                <a:latin typeface="Wingdings"/>
                <a:ea typeface="Wingdings"/>
                <a:cs typeface="Wingdings"/>
                <a:sym typeface="Wingdings"/>
              </a:rPr>
              <a:t></a:t>
            </a:r>
            <a:endParaRPr lang="fr-CA" dirty="0" smtClean="0">
              <a:latin typeface="+mj-lt"/>
            </a:endParaRPr>
          </a:p>
          <a:p>
            <a:r>
              <a:rPr lang="fr-CA" dirty="0">
                <a:latin typeface="+mj-lt"/>
              </a:rPr>
              <a:t> </a:t>
            </a:r>
            <a:r>
              <a:rPr lang="fr-CA" dirty="0" smtClean="0">
                <a:latin typeface="+mj-lt"/>
              </a:rPr>
              <a:t>  par k plus </a:t>
            </a:r>
            <a:br>
              <a:rPr lang="fr-CA" dirty="0" smtClean="0">
                <a:latin typeface="+mj-lt"/>
              </a:rPr>
            </a:br>
            <a:r>
              <a:rPr lang="fr-CA" dirty="0" smtClean="0">
                <a:latin typeface="+mj-lt"/>
              </a:rPr>
              <a:t>   proche voisins </a:t>
            </a:r>
            <a:endParaRPr lang="fr-CA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026604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74456" y="274638"/>
            <a:ext cx="8686801" cy="1143000"/>
          </a:xfrm>
        </p:spPr>
        <p:txBody>
          <a:bodyPr/>
          <a:lstStyle/>
          <a:p>
            <a:r>
              <a:rPr lang="fr-CA" noProof="0" dirty="0" smtClean="0"/>
              <a:t>Limitation des </a:t>
            </a:r>
            <a:r>
              <a:rPr lang="fr-CA" noProof="0" dirty="0" err="1" smtClean="0"/>
              <a:t>classifieurs</a:t>
            </a:r>
            <a:r>
              <a:rPr lang="fr-CA" noProof="0" dirty="0" smtClean="0"/>
              <a:t> linéaires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53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Cependant, la majorité des problèmes de classification ne sont pas linéaires</a:t>
            </a:r>
          </a:p>
          <a:p>
            <a:r>
              <a:rPr lang="fr-CA" dirty="0" smtClean="0"/>
              <a:t>En fait, un </a:t>
            </a:r>
            <a:r>
              <a:rPr lang="fr-CA" dirty="0" err="1" smtClean="0"/>
              <a:t>classifieur</a:t>
            </a:r>
            <a:r>
              <a:rPr lang="fr-CA" dirty="0" smtClean="0"/>
              <a:t> linéaire ne peut même pas apprendre XOR!</a:t>
            </a:r>
          </a:p>
        </p:txBody>
      </p:sp>
      <p:grpSp>
        <p:nvGrpSpPr>
          <p:cNvPr id="18" name="Grouper 17"/>
          <p:cNvGrpSpPr/>
          <p:nvPr/>
        </p:nvGrpSpPr>
        <p:grpSpPr>
          <a:xfrm>
            <a:off x="453718" y="3326783"/>
            <a:ext cx="2373895" cy="2147753"/>
            <a:chOff x="614134" y="3818908"/>
            <a:chExt cx="2373895" cy="2147753"/>
          </a:xfrm>
        </p:grpSpPr>
        <p:cxnSp>
          <p:nvCxnSpPr>
            <p:cNvPr id="19" name="Connecteur droit 18"/>
            <p:cNvCxnSpPr/>
            <p:nvPr/>
          </p:nvCxnSpPr>
          <p:spPr>
            <a:xfrm>
              <a:off x="975909" y="3909594"/>
              <a:ext cx="0" cy="1712484"/>
            </a:xfrm>
            <a:prstGeom prst="line">
              <a:avLst/>
            </a:prstGeom>
            <a:ln>
              <a:headEnd type="triangl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19"/>
            <p:cNvCxnSpPr/>
            <p:nvPr/>
          </p:nvCxnSpPr>
          <p:spPr>
            <a:xfrm>
              <a:off x="961553" y="5628105"/>
              <a:ext cx="1900305" cy="0"/>
            </a:xfrm>
            <a:prstGeom prst="line">
              <a:avLst/>
            </a:prstGeom>
            <a:ln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Ellipse 22"/>
            <p:cNvSpPr/>
            <p:nvPr/>
          </p:nvSpPr>
          <p:spPr>
            <a:xfrm>
              <a:off x="2312753" y="5547894"/>
              <a:ext cx="160421" cy="160421"/>
            </a:xfrm>
            <a:prstGeom prst="ellipse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4" name="ZoneTexte 23"/>
            <p:cNvSpPr txBox="1"/>
            <p:nvPr/>
          </p:nvSpPr>
          <p:spPr>
            <a:xfrm>
              <a:off x="844578" y="5628107"/>
              <a:ext cx="2886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1600" dirty="0" smtClean="0">
                  <a:latin typeface="+mj-lt"/>
                </a:rPr>
                <a:t>0</a:t>
              </a:r>
              <a:endParaRPr lang="fr-CA" sz="1600" dirty="0">
                <a:latin typeface="+mj-lt"/>
              </a:endParaRPr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665120" y="5441953"/>
              <a:ext cx="2886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1600" dirty="0" smtClean="0">
                  <a:latin typeface="+mj-lt"/>
                </a:rPr>
                <a:t>0</a:t>
              </a:r>
              <a:endParaRPr lang="fr-CA" sz="1600" dirty="0">
                <a:latin typeface="+mj-lt"/>
              </a:endParaRPr>
            </a:p>
          </p:txBody>
        </p:sp>
        <p:sp>
          <p:nvSpPr>
            <p:cNvPr id="26" name="ZoneTexte 25"/>
            <p:cNvSpPr txBox="1"/>
            <p:nvPr/>
          </p:nvSpPr>
          <p:spPr>
            <a:xfrm>
              <a:off x="665120" y="4032000"/>
              <a:ext cx="2886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1600" dirty="0" smtClean="0">
                  <a:latin typeface="+mj-lt"/>
                </a:rPr>
                <a:t>1</a:t>
              </a:r>
              <a:endParaRPr lang="fr-CA" sz="1600" dirty="0">
                <a:latin typeface="+mj-lt"/>
              </a:endParaRPr>
            </a:p>
          </p:txBody>
        </p:sp>
        <p:sp>
          <p:nvSpPr>
            <p:cNvPr id="27" name="ZoneTexte 26"/>
            <p:cNvSpPr txBox="1"/>
            <p:nvPr/>
          </p:nvSpPr>
          <p:spPr>
            <a:xfrm>
              <a:off x="2248631" y="5614736"/>
              <a:ext cx="2886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1600" dirty="0" smtClean="0">
                  <a:latin typeface="+mj-lt"/>
                </a:rPr>
                <a:t>1</a:t>
              </a:r>
              <a:endParaRPr lang="fr-CA" sz="1600" dirty="0">
                <a:latin typeface="+mj-lt"/>
              </a:endParaRPr>
            </a:p>
          </p:txBody>
        </p:sp>
        <p:sp>
          <p:nvSpPr>
            <p:cNvPr id="28" name="Ellipse 27"/>
            <p:cNvSpPr/>
            <p:nvPr/>
          </p:nvSpPr>
          <p:spPr>
            <a:xfrm>
              <a:off x="894710" y="4143293"/>
              <a:ext cx="160421" cy="160421"/>
            </a:xfrm>
            <a:prstGeom prst="ellipse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9" name="Ellipse 28"/>
            <p:cNvSpPr/>
            <p:nvPr/>
          </p:nvSpPr>
          <p:spPr>
            <a:xfrm>
              <a:off x="899069" y="5534525"/>
              <a:ext cx="160421" cy="160421"/>
            </a:xfrm>
            <a:prstGeom prst="ellipse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0" name="Ellipse 29"/>
            <p:cNvSpPr/>
            <p:nvPr/>
          </p:nvSpPr>
          <p:spPr>
            <a:xfrm>
              <a:off x="2282925" y="4148642"/>
              <a:ext cx="160421" cy="1604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pic>
          <p:nvPicPr>
            <p:cNvPr id="31" name="Image 3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35686" y="5762851"/>
              <a:ext cx="252343" cy="181371"/>
            </a:xfrm>
            <a:prstGeom prst="rect">
              <a:avLst/>
            </a:prstGeom>
          </p:spPr>
        </p:pic>
        <p:pic>
          <p:nvPicPr>
            <p:cNvPr id="32" name="Image 3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4134" y="3818908"/>
              <a:ext cx="252343" cy="181371"/>
            </a:xfrm>
            <a:prstGeom prst="rect">
              <a:avLst/>
            </a:prstGeom>
          </p:spPr>
        </p:pic>
      </p:grpSp>
      <p:grpSp>
        <p:nvGrpSpPr>
          <p:cNvPr id="33" name="Grouper 32"/>
          <p:cNvGrpSpPr/>
          <p:nvPr/>
        </p:nvGrpSpPr>
        <p:grpSpPr>
          <a:xfrm>
            <a:off x="3333271" y="3332798"/>
            <a:ext cx="2373895" cy="2147753"/>
            <a:chOff x="3333271" y="3824923"/>
            <a:chExt cx="2373895" cy="2147753"/>
          </a:xfrm>
        </p:grpSpPr>
        <p:grpSp>
          <p:nvGrpSpPr>
            <p:cNvPr id="34" name="Grouper 33"/>
            <p:cNvGrpSpPr/>
            <p:nvPr/>
          </p:nvGrpSpPr>
          <p:grpSpPr>
            <a:xfrm>
              <a:off x="3384257" y="3915609"/>
              <a:ext cx="2196738" cy="2057067"/>
              <a:chOff x="3384257" y="3915609"/>
              <a:chExt cx="2196738" cy="2057067"/>
            </a:xfrm>
          </p:grpSpPr>
          <p:cxnSp>
            <p:nvCxnSpPr>
              <p:cNvPr id="37" name="Connecteur droit 36"/>
              <p:cNvCxnSpPr/>
              <p:nvPr/>
            </p:nvCxnSpPr>
            <p:spPr>
              <a:xfrm>
                <a:off x="3695046" y="3915609"/>
                <a:ext cx="0" cy="1712484"/>
              </a:xfrm>
              <a:prstGeom prst="line">
                <a:avLst/>
              </a:prstGeom>
              <a:ln>
                <a:headEnd type="triangl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Connecteur droit 37"/>
              <p:cNvCxnSpPr/>
              <p:nvPr/>
            </p:nvCxnSpPr>
            <p:spPr>
              <a:xfrm>
                <a:off x="3680690" y="5634120"/>
                <a:ext cx="1900305" cy="0"/>
              </a:xfrm>
              <a:prstGeom prst="line">
                <a:avLst/>
              </a:prstGeom>
              <a:ln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Ellipse 38"/>
              <p:cNvSpPr/>
              <p:nvPr/>
            </p:nvSpPr>
            <p:spPr>
              <a:xfrm>
                <a:off x="5031890" y="5553909"/>
                <a:ext cx="160421" cy="160421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40" name="ZoneTexte 39"/>
              <p:cNvSpPr txBox="1"/>
              <p:nvPr/>
            </p:nvSpPr>
            <p:spPr>
              <a:xfrm>
                <a:off x="3563715" y="5634122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 smtClean="0">
                    <a:latin typeface="+mj-lt"/>
                  </a:rPr>
                  <a:t>0</a:t>
                </a:r>
                <a:endParaRPr lang="fr-CA" sz="1600" dirty="0">
                  <a:latin typeface="+mj-lt"/>
                </a:endParaRPr>
              </a:p>
            </p:txBody>
          </p:sp>
          <p:sp>
            <p:nvSpPr>
              <p:cNvPr id="41" name="ZoneTexte 40"/>
              <p:cNvSpPr txBox="1"/>
              <p:nvPr/>
            </p:nvSpPr>
            <p:spPr>
              <a:xfrm>
                <a:off x="3384257" y="5447968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 smtClean="0">
                    <a:latin typeface="+mj-lt"/>
                  </a:rPr>
                  <a:t>0</a:t>
                </a:r>
                <a:endParaRPr lang="fr-CA" sz="1600" dirty="0">
                  <a:latin typeface="+mj-lt"/>
                </a:endParaRPr>
              </a:p>
            </p:txBody>
          </p:sp>
          <p:sp>
            <p:nvSpPr>
              <p:cNvPr id="42" name="ZoneTexte 41"/>
              <p:cNvSpPr txBox="1"/>
              <p:nvPr/>
            </p:nvSpPr>
            <p:spPr>
              <a:xfrm>
                <a:off x="3384257" y="4038015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 smtClean="0">
                    <a:latin typeface="+mj-lt"/>
                  </a:rPr>
                  <a:t>1</a:t>
                </a:r>
                <a:endParaRPr lang="fr-CA" sz="1600" dirty="0">
                  <a:latin typeface="+mj-lt"/>
                </a:endParaRPr>
              </a:p>
            </p:txBody>
          </p:sp>
          <p:sp>
            <p:nvSpPr>
              <p:cNvPr id="43" name="ZoneTexte 42"/>
              <p:cNvSpPr txBox="1"/>
              <p:nvPr/>
            </p:nvSpPr>
            <p:spPr>
              <a:xfrm>
                <a:off x="4967768" y="5620751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 smtClean="0">
                    <a:latin typeface="+mj-lt"/>
                  </a:rPr>
                  <a:t>1</a:t>
                </a:r>
                <a:endParaRPr lang="fr-CA" sz="1600" dirty="0">
                  <a:latin typeface="+mj-lt"/>
                </a:endParaRPr>
              </a:p>
            </p:txBody>
          </p:sp>
          <p:sp>
            <p:nvSpPr>
              <p:cNvPr id="44" name="Ellipse 43"/>
              <p:cNvSpPr/>
              <p:nvPr/>
            </p:nvSpPr>
            <p:spPr>
              <a:xfrm>
                <a:off x="3613847" y="4149308"/>
                <a:ext cx="160421" cy="160421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45" name="Ellipse 44"/>
              <p:cNvSpPr/>
              <p:nvPr/>
            </p:nvSpPr>
            <p:spPr>
              <a:xfrm>
                <a:off x="3618206" y="5540540"/>
                <a:ext cx="160421" cy="160421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46" name="Ellipse 45"/>
              <p:cNvSpPr/>
              <p:nvPr/>
            </p:nvSpPr>
            <p:spPr>
              <a:xfrm>
                <a:off x="5002062" y="4154657"/>
                <a:ext cx="160421" cy="160421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</p:grpSp>
        <p:pic>
          <p:nvPicPr>
            <p:cNvPr id="35" name="Image 3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54823" y="5768866"/>
              <a:ext cx="252343" cy="181371"/>
            </a:xfrm>
            <a:prstGeom prst="rect">
              <a:avLst/>
            </a:prstGeom>
          </p:spPr>
        </p:pic>
        <p:pic>
          <p:nvPicPr>
            <p:cNvPr id="36" name="Image 3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33271" y="3824923"/>
              <a:ext cx="252343" cy="181371"/>
            </a:xfrm>
            <a:prstGeom prst="rect">
              <a:avLst/>
            </a:prstGeom>
          </p:spPr>
        </p:pic>
      </p:grpSp>
      <p:grpSp>
        <p:nvGrpSpPr>
          <p:cNvPr id="47" name="Grouper 46"/>
          <p:cNvGrpSpPr/>
          <p:nvPr/>
        </p:nvGrpSpPr>
        <p:grpSpPr>
          <a:xfrm>
            <a:off x="6216061" y="3326783"/>
            <a:ext cx="2373895" cy="2147753"/>
            <a:chOff x="3333271" y="3824923"/>
            <a:chExt cx="2373895" cy="2147753"/>
          </a:xfrm>
        </p:grpSpPr>
        <p:grpSp>
          <p:nvGrpSpPr>
            <p:cNvPr id="48" name="Grouper 47"/>
            <p:cNvGrpSpPr/>
            <p:nvPr/>
          </p:nvGrpSpPr>
          <p:grpSpPr>
            <a:xfrm>
              <a:off x="3384257" y="3915609"/>
              <a:ext cx="2196738" cy="2057067"/>
              <a:chOff x="3384257" y="3915609"/>
              <a:chExt cx="2196738" cy="2057067"/>
            </a:xfrm>
          </p:grpSpPr>
          <p:cxnSp>
            <p:nvCxnSpPr>
              <p:cNvPr id="51" name="Connecteur droit 50"/>
              <p:cNvCxnSpPr/>
              <p:nvPr/>
            </p:nvCxnSpPr>
            <p:spPr>
              <a:xfrm>
                <a:off x="3695046" y="3915609"/>
                <a:ext cx="0" cy="1712484"/>
              </a:xfrm>
              <a:prstGeom prst="line">
                <a:avLst/>
              </a:prstGeom>
              <a:ln>
                <a:headEnd type="triangl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Connecteur droit 51"/>
              <p:cNvCxnSpPr/>
              <p:nvPr/>
            </p:nvCxnSpPr>
            <p:spPr>
              <a:xfrm>
                <a:off x="3680690" y="5634120"/>
                <a:ext cx="1900305" cy="0"/>
              </a:xfrm>
              <a:prstGeom prst="line">
                <a:avLst/>
              </a:prstGeom>
              <a:ln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Ellipse 52"/>
              <p:cNvSpPr/>
              <p:nvPr/>
            </p:nvSpPr>
            <p:spPr>
              <a:xfrm>
                <a:off x="5031890" y="5553909"/>
                <a:ext cx="160421" cy="160421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54" name="ZoneTexte 53"/>
              <p:cNvSpPr txBox="1"/>
              <p:nvPr/>
            </p:nvSpPr>
            <p:spPr>
              <a:xfrm>
                <a:off x="3563715" y="5634122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 smtClean="0">
                    <a:latin typeface="+mj-lt"/>
                  </a:rPr>
                  <a:t>0</a:t>
                </a:r>
                <a:endParaRPr lang="fr-CA" sz="1600" dirty="0">
                  <a:latin typeface="+mj-lt"/>
                </a:endParaRPr>
              </a:p>
            </p:txBody>
          </p:sp>
          <p:sp>
            <p:nvSpPr>
              <p:cNvPr id="55" name="ZoneTexte 54"/>
              <p:cNvSpPr txBox="1"/>
              <p:nvPr/>
            </p:nvSpPr>
            <p:spPr>
              <a:xfrm>
                <a:off x="3384257" y="5447968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 smtClean="0">
                    <a:latin typeface="+mj-lt"/>
                  </a:rPr>
                  <a:t>0</a:t>
                </a:r>
                <a:endParaRPr lang="fr-CA" sz="1600" dirty="0">
                  <a:latin typeface="+mj-lt"/>
                </a:endParaRPr>
              </a:p>
            </p:txBody>
          </p:sp>
          <p:sp>
            <p:nvSpPr>
              <p:cNvPr id="56" name="ZoneTexte 55"/>
              <p:cNvSpPr txBox="1"/>
              <p:nvPr/>
            </p:nvSpPr>
            <p:spPr>
              <a:xfrm>
                <a:off x="3384257" y="4038015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 smtClean="0">
                    <a:latin typeface="+mj-lt"/>
                  </a:rPr>
                  <a:t>1</a:t>
                </a:r>
                <a:endParaRPr lang="fr-CA" sz="1600" dirty="0">
                  <a:latin typeface="+mj-lt"/>
                </a:endParaRPr>
              </a:p>
            </p:txBody>
          </p:sp>
          <p:sp>
            <p:nvSpPr>
              <p:cNvPr id="57" name="ZoneTexte 56"/>
              <p:cNvSpPr txBox="1"/>
              <p:nvPr/>
            </p:nvSpPr>
            <p:spPr>
              <a:xfrm>
                <a:off x="4967768" y="5620751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 smtClean="0">
                    <a:latin typeface="+mj-lt"/>
                  </a:rPr>
                  <a:t>1</a:t>
                </a:r>
                <a:endParaRPr lang="fr-CA" sz="1600" dirty="0">
                  <a:latin typeface="+mj-lt"/>
                </a:endParaRPr>
              </a:p>
            </p:txBody>
          </p:sp>
          <p:sp>
            <p:nvSpPr>
              <p:cNvPr id="58" name="Ellipse 57"/>
              <p:cNvSpPr/>
              <p:nvPr/>
            </p:nvSpPr>
            <p:spPr>
              <a:xfrm>
                <a:off x="3613847" y="4149308"/>
                <a:ext cx="160421" cy="160421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59" name="Ellipse 58"/>
              <p:cNvSpPr/>
              <p:nvPr/>
            </p:nvSpPr>
            <p:spPr>
              <a:xfrm>
                <a:off x="3618206" y="5540540"/>
                <a:ext cx="160421" cy="160421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60" name="Ellipse 59"/>
              <p:cNvSpPr/>
              <p:nvPr/>
            </p:nvSpPr>
            <p:spPr>
              <a:xfrm>
                <a:off x="5002062" y="4154657"/>
                <a:ext cx="160421" cy="160421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</p:grpSp>
        <p:pic>
          <p:nvPicPr>
            <p:cNvPr id="49" name="Image 4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54823" y="5768866"/>
              <a:ext cx="252343" cy="181371"/>
            </a:xfrm>
            <a:prstGeom prst="rect">
              <a:avLst/>
            </a:prstGeom>
          </p:spPr>
        </p:pic>
        <p:pic>
          <p:nvPicPr>
            <p:cNvPr id="50" name="Image 4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33271" y="3824923"/>
              <a:ext cx="252343" cy="181371"/>
            </a:xfrm>
            <a:prstGeom prst="rect">
              <a:avLst/>
            </a:prstGeom>
          </p:spPr>
        </p:pic>
      </p:grpSp>
      <p:cxnSp>
        <p:nvCxnSpPr>
          <p:cNvPr id="61" name="Connecteur droit 60"/>
          <p:cNvCxnSpPr/>
          <p:nvPr/>
        </p:nvCxnSpPr>
        <p:spPr>
          <a:xfrm>
            <a:off x="972823" y="3417469"/>
            <a:ext cx="1728619" cy="162493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61"/>
          <p:cNvCxnSpPr/>
          <p:nvPr/>
        </p:nvCxnSpPr>
        <p:spPr>
          <a:xfrm>
            <a:off x="3384257" y="4039770"/>
            <a:ext cx="1321427" cy="12546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ZoneTexte 62"/>
          <p:cNvSpPr txBox="1"/>
          <p:nvPr/>
        </p:nvSpPr>
        <p:spPr>
          <a:xfrm>
            <a:off x="7227033" y="4002257"/>
            <a:ext cx="37482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dirty="0" smtClean="0">
                <a:latin typeface="+mj-lt"/>
              </a:rPr>
              <a:t>?</a:t>
            </a:r>
            <a:endParaRPr lang="fr-CA" sz="3200" dirty="0">
              <a:latin typeface="+mj-lt"/>
            </a:endParaRPr>
          </a:p>
        </p:txBody>
      </p:sp>
      <p:sp>
        <p:nvSpPr>
          <p:cNvPr id="64" name="ZoneTexte 63"/>
          <p:cNvSpPr txBox="1"/>
          <p:nvPr/>
        </p:nvSpPr>
        <p:spPr>
          <a:xfrm>
            <a:off x="1402617" y="3127040"/>
            <a:ext cx="622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 smtClean="0">
                <a:latin typeface="+mj-lt"/>
              </a:rPr>
              <a:t>AND</a:t>
            </a:r>
            <a:endParaRPr lang="fr-CA" b="1" dirty="0">
              <a:latin typeface="+mj-lt"/>
            </a:endParaRPr>
          </a:p>
        </p:txBody>
      </p:sp>
      <p:sp>
        <p:nvSpPr>
          <p:cNvPr id="65" name="ZoneTexte 64"/>
          <p:cNvSpPr txBox="1"/>
          <p:nvPr/>
        </p:nvSpPr>
        <p:spPr>
          <a:xfrm>
            <a:off x="4345670" y="3159262"/>
            <a:ext cx="470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 smtClean="0">
                <a:latin typeface="+mj-lt"/>
              </a:rPr>
              <a:t>OR</a:t>
            </a:r>
            <a:endParaRPr lang="fr-CA" b="1" dirty="0">
              <a:latin typeface="+mj-lt"/>
            </a:endParaRPr>
          </a:p>
        </p:txBody>
      </p:sp>
      <p:sp>
        <p:nvSpPr>
          <p:cNvPr id="66" name="ZoneTexte 65"/>
          <p:cNvSpPr txBox="1"/>
          <p:nvPr/>
        </p:nvSpPr>
        <p:spPr>
          <a:xfrm>
            <a:off x="7227033" y="3165277"/>
            <a:ext cx="597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 smtClean="0">
                <a:latin typeface="+mj-lt"/>
              </a:rPr>
              <a:t>XOR</a:t>
            </a:r>
            <a:endParaRPr lang="fr-CA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429795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74456" y="274638"/>
            <a:ext cx="8686801" cy="1143000"/>
          </a:xfrm>
        </p:spPr>
        <p:txBody>
          <a:bodyPr/>
          <a:lstStyle/>
          <a:p>
            <a:r>
              <a:rPr lang="fr-CA" noProof="0" dirty="0" smtClean="0"/>
              <a:t>Limitation des </a:t>
            </a:r>
            <a:r>
              <a:rPr lang="fr-CA" noProof="0" dirty="0" err="1" smtClean="0"/>
              <a:t>classifieurs</a:t>
            </a:r>
            <a:r>
              <a:rPr lang="fr-CA" noProof="0" dirty="0" smtClean="0"/>
              <a:t> linéaires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54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Par contre, on pourrait transformer l’entrée de façon à rendre le problème linéairement séparable sous cette nouvelle représentation</a:t>
            </a:r>
            <a:endParaRPr lang="fr-CA" dirty="0"/>
          </a:p>
          <a:p>
            <a:r>
              <a:rPr lang="fr-CA" dirty="0" smtClean="0"/>
              <a:t>Dans le cas de XOR, on pourrait remplacer</a:t>
            </a:r>
          </a:p>
          <a:p>
            <a:pPr lvl="1"/>
            <a:r>
              <a:rPr lang="fr-CA" dirty="0" smtClean="0"/>
              <a:t>       par AND(      ,      ) et </a:t>
            </a:r>
          </a:p>
          <a:p>
            <a:pPr lvl="1"/>
            <a:r>
              <a:rPr lang="fr-CA" dirty="0"/>
              <a:t> </a:t>
            </a:r>
            <a:r>
              <a:rPr lang="fr-CA" dirty="0" smtClean="0"/>
              <a:t>      par OR(      ,      )</a:t>
            </a:r>
          </a:p>
          <a:p>
            <a:pPr marL="0" indent="0">
              <a:buNone/>
            </a:pPr>
            <a:r>
              <a:rPr lang="fr-CA" dirty="0" smtClean="0"/>
              <a:t>     </a:t>
            </a:r>
          </a:p>
        </p:txBody>
      </p:sp>
      <p:grpSp>
        <p:nvGrpSpPr>
          <p:cNvPr id="70" name="Grouper 69"/>
          <p:cNvGrpSpPr/>
          <p:nvPr/>
        </p:nvGrpSpPr>
        <p:grpSpPr>
          <a:xfrm>
            <a:off x="1170490" y="3788951"/>
            <a:ext cx="2373895" cy="2147753"/>
            <a:chOff x="3333271" y="3824923"/>
            <a:chExt cx="2373895" cy="2147753"/>
          </a:xfrm>
        </p:grpSpPr>
        <p:grpSp>
          <p:nvGrpSpPr>
            <p:cNvPr id="71" name="Grouper 70"/>
            <p:cNvGrpSpPr/>
            <p:nvPr/>
          </p:nvGrpSpPr>
          <p:grpSpPr>
            <a:xfrm>
              <a:off x="3384257" y="3915609"/>
              <a:ext cx="2196738" cy="2057067"/>
              <a:chOff x="3384257" y="3915609"/>
              <a:chExt cx="2196738" cy="2057067"/>
            </a:xfrm>
          </p:grpSpPr>
          <p:cxnSp>
            <p:nvCxnSpPr>
              <p:cNvPr id="74" name="Connecteur droit 73"/>
              <p:cNvCxnSpPr/>
              <p:nvPr/>
            </p:nvCxnSpPr>
            <p:spPr>
              <a:xfrm>
                <a:off x="3695046" y="3915609"/>
                <a:ext cx="0" cy="1712484"/>
              </a:xfrm>
              <a:prstGeom prst="line">
                <a:avLst/>
              </a:prstGeom>
              <a:ln>
                <a:headEnd type="triangl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Connecteur droit 74"/>
              <p:cNvCxnSpPr/>
              <p:nvPr/>
            </p:nvCxnSpPr>
            <p:spPr>
              <a:xfrm>
                <a:off x="3680690" y="5634120"/>
                <a:ext cx="1900305" cy="0"/>
              </a:xfrm>
              <a:prstGeom prst="line">
                <a:avLst/>
              </a:prstGeom>
              <a:ln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Ellipse 75"/>
              <p:cNvSpPr/>
              <p:nvPr/>
            </p:nvSpPr>
            <p:spPr>
              <a:xfrm>
                <a:off x="5031890" y="5553909"/>
                <a:ext cx="160421" cy="160421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77" name="ZoneTexte 76"/>
              <p:cNvSpPr txBox="1"/>
              <p:nvPr/>
            </p:nvSpPr>
            <p:spPr>
              <a:xfrm>
                <a:off x="3563715" y="5634122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 smtClean="0">
                    <a:latin typeface="+mj-lt"/>
                  </a:rPr>
                  <a:t>0</a:t>
                </a:r>
                <a:endParaRPr lang="fr-CA" sz="1600" dirty="0">
                  <a:latin typeface="+mj-lt"/>
                </a:endParaRPr>
              </a:p>
            </p:txBody>
          </p:sp>
          <p:sp>
            <p:nvSpPr>
              <p:cNvPr id="78" name="ZoneTexte 77"/>
              <p:cNvSpPr txBox="1"/>
              <p:nvPr/>
            </p:nvSpPr>
            <p:spPr>
              <a:xfrm>
                <a:off x="3384257" y="5447968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 smtClean="0">
                    <a:latin typeface="+mj-lt"/>
                  </a:rPr>
                  <a:t>0</a:t>
                </a:r>
                <a:endParaRPr lang="fr-CA" sz="1600" dirty="0">
                  <a:latin typeface="+mj-lt"/>
                </a:endParaRPr>
              </a:p>
            </p:txBody>
          </p:sp>
          <p:sp>
            <p:nvSpPr>
              <p:cNvPr id="79" name="ZoneTexte 78"/>
              <p:cNvSpPr txBox="1"/>
              <p:nvPr/>
            </p:nvSpPr>
            <p:spPr>
              <a:xfrm>
                <a:off x="3384257" y="4038015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 smtClean="0">
                    <a:latin typeface="+mj-lt"/>
                  </a:rPr>
                  <a:t>1</a:t>
                </a:r>
                <a:endParaRPr lang="fr-CA" sz="1600" dirty="0">
                  <a:latin typeface="+mj-lt"/>
                </a:endParaRPr>
              </a:p>
            </p:txBody>
          </p:sp>
          <p:sp>
            <p:nvSpPr>
              <p:cNvPr id="80" name="ZoneTexte 79"/>
              <p:cNvSpPr txBox="1"/>
              <p:nvPr/>
            </p:nvSpPr>
            <p:spPr>
              <a:xfrm>
                <a:off x="4967768" y="5620751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 smtClean="0">
                    <a:latin typeface="+mj-lt"/>
                  </a:rPr>
                  <a:t>1</a:t>
                </a:r>
                <a:endParaRPr lang="fr-CA" sz="1600" dirty="0">
                  <a:latin typeface="+mj-lt"/>
                </a:endParaRPr>
              </a:p>
            </p:txBody>
          </p:sp>
          <p:sp>
            <p:nvSpPr>
              <p:cNvPr id="81" name="Ellipse 80"/>
              <p:cNvSpPr/>
              <p:nvPr/>
            </p:nvSpPr>
            <p:spPr>
              <a:xfrm>
                <a:off x="3613847" y="4149308"/>
                <a:ext cx="160421" cy="160421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82" name="Ellipse 81"/>
              <p:cNvSpPr/>
              <p:nvPr/>
            </p:nvSpPr>
            <p:spPr>
              <a:xfrm>
                <a:off x="3618206" y="5540540"/>
                <a:ext cx="160421" cy="160421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83" name="Ellipse 82"/>
              <p:cNvSpPr/>
              <p:nvPr/>
            </p:nvSpPr>
            <p:spPr>
              <a:xfrm>
                <a:off x="5002062" y="4154657"/>
                <a:ext cx="160421" cy="160421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</p:grpSp>
        <p:pic>
          <p:nvPicPr>
            <p:cNvPr id="72" name="Image 7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54823" y="5768866"/>
              <a:ext cx="252343" cy="181371"/>
            </a:xfrm>
            <a:prstGeom prst="rect">
              <a:avLst/>
            </a:prstGeom>
          </p:spPr>
        </p:pic>
        <p:pic>
          <p:nvPicPr>
            <p:cNvPr id="73" name="Image 7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33271" y="3824923"/>
              <a:ext cx="252343" cy="181371"/>
            </a:xfrm>
            <a:prstGeom prst="rect">
              <a:avLst/>
            </a:prstGeom>
          </p:spPr>
        </p:pic>
      </p:grpSp>
      <p:sp>
        <p:nvSpPr>
          <p:cNvPr id="93" name="ZoneTexte 92"/>
          <p:cNvSpPr txBox="1"/>
          <p:nvPr/>
        </p:nvSpPr>
        <p:spPr>
          <a:xfrm>
            <a:off x="2181462" y="4464425"/>
            <a:ext cx="37482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dirty="0" smtClean="0">
                <a:latin typeface="+mj-lt"/>
              </a:rPr>
              <a:t>?</a:t>
            </a:r>
            <a:endParaRPr lang="fr-CA" sz="3200" dirty="0">
              <a:latin typeface="+mj-lt"/>
            </a:endParaRPr>
          </a:p>
        </p:txBody>
      </p:sp>
      <p:sp>
        <p:nvSpPr>
          <p:cNvPr id="96" name="ZoneTexte 95"/>
          <p:cNvSpPr txBox="1"/>
          <p:nvPr/>
        </p:nvSpPr>
        <p:spPr>
          <a:xfrm>
            <a:off x="2181462" y="3627445"/>
            <a:ext cx="597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 smtClean="0">
                <a:latin typeface="+mj-lt"/>
              </a:rPr>
              <a:t>XOR</a:t>
            </a:r>
            <a:endParaRPr lang="fr-CA" b="1" dirty="0">
              <a:latin typeface="+mj-lt"/>
            </a:endParaRPr>
          </a:p>
        </p:txBody>
      </p:sp>
      <p:grpSp>
        <p:nvGrpSpPr>
          <p:cNvPr id="145" name="Grouper 144"/>
          <p:cNvGrpSpPr/>
          <p:nvPr/>
        </p:nvGrpSpPr>
        <p:grpSpPr>
          <a:xfrm>
            <a:off x="4993376" y="3879637"/>
            <a:ext cx="2196738" cy="2057067"/>
            <a:chOff x="3384257" y="3915609"/>
            <a:chExt cx="2196738" cy="2057067"/>
          </a:xfrm>
        </p:grpSpPr>
        <p:cxnSp>
          <p:nvCxnSpPr>
            <p:cNvPr id="148" name="Connecteur droit 147"/>
            <p:cNvCxnSpPr/>
            <p:nvPr/>
          </p:nvCxnSpPr>
          <p:spPr>
            <a:xfrm>
              <a:off x="3695046" y="3915609"/>
              <a:ext cx="0" cy="1712484"/>
            </a:xfrm>
            <a:prstGeom prst="line">
              <a:avLst/>
            </a:prstGeom>
            <a:ln>
              <a:headEnd type="triangl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cteur droit 148"/>
            <p:cNvCxnSpPr/>
            <p:nvPr/>
          </p:nvCxnSpPr>
          <p:spPr>
            <a:xfrm>
              <a:off x="3680690" y="5634120"/>
              <a:ext cx="1900305" cy="0"/>
            </a:xfrm>
            <a:prstGeom prst="line">
              <a:avLst/>
            </a:prstGeom>
            <a:ln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ZoneTexte 150"/>
            <p:cNvSpPr txBox="1"/>
            <p:nvPr/>
          </p:nvSpPr>
          <p:spPr>
            <a:xfrm>
              <a:off x="3563715" y="5634122"/>
              <a:ext cx="2886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1600" dirty="0" smtClean="0">
                  <a:latin typeface="+mj-lt"/>
                </a:rPr>
                <a:t>0</a:t>
              </a:r>
              <a:endParaRPr lang="fr-CA" sz="1600" dirty="0">
                <a:latin typeface="+mj-lt"/>
              </a:endParaRPr>
            </a:p>
          </p:txBody>
        </p:sp>
        <p:sp>
          <p:nvSpPr>
            <p:cNvPr id="152" name="ZoneTexte 151"/>
            <p:cNvSpPr txBox="1"/>
            <p:nvPr/>
          </p:nvSpPr>
          <p:spPr>
            <a:xfrm>
              <a:off x="3384257" y="5447968"/>
              <a:ext cx="2886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1600" dirty="0" smtClean="0">
                  <a:latin typeface="+mj-lt"/>
                </a:rPr>
                <a:t>0</a:t>
              </a:r>
              <a:endParaRPr lang="fr-CA" sz="1600" dirty="0">
                <a:latin typeface="+mj-lt"/>
              </a:endParaRPr>
            </a:p>
          </p:txBody>
        </p:sp>
        <p:sp>
          <p:nvSpPr>
            <p:cNvPr id="153" name="ZoneTexte 152"/>
            <p:cNvSpPr txBox="1"/>
            <p:nvPr/>
          </p:nvSpPr>
          <p:spPr>
            <a:xfrm>
              <a:off x="3384257" y="4038015"/>
              <a:ext cx="2886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1600" dirty="0" smtClean="0">
                  <a:latin typeface="+mj-lt"/>
                </a:rPr>
                <a:t>1</a:t>
              </a:r>
              <a:endParaRPr lang="fr-CA" sz="1600" dirty="0">
                <a:latin typeface="+mj-lt"/>
              </a:endParaRPr>
            </a:p>
          </p:txBody>
        </p:sp>
        <p:sp>
          <p:nvSpPr>
            <p:cNvPr id="154" name="ZoneTexte 153"/>
            <p:cNvSpPr txBox="1"/>
            <p:nvPr/>
          </p:nvSpPr>
          <p:spPr>
            <a:xfrm>
              <a:off x="4967768" y="5620751"/>
              <a:ext cx="2886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1600" dirty="0" smtClean="0">
                  <a:latin typeface="+mj-lt"/>
                </a:rPr>
                <a:t>1</a:t>
              </a:r>
              <a:endParaRPr lang="fr-CA" sz="1600" dirty="0">
                <a:latin typeface="+mj-lt"/>
              </a:endParaRPr>
            </a:p>
          </p:txBody>
        </p:sp>
        <p:sp>
          <p:nvSpPr>
            <p:cNvPr id="155" name="Ellipse 154"/>
            <p:cNvSpPr/>
            <p:nvPr/>
          </p:nvSpPr>
          <p:spPr>
            <a:xfrm>
              <a:off x="3613847" y="4149308"/>
              <a:ext cx="160421" cy="160421"/>
            </a:xfrm>
            <a:prstGeom prst="ellipse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56" name="Ellipse 155"/>
            <p:cNvSpPr/>
            <p:nvPr/>
          </p:nvSpPr>
          <p:spPr>
            <a:xfrm>
              <a:off x="3618206" y="5540540"/>
              <a:ext cx="160421" cy="1604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57" name="Ellipse 156"/>
            <p:cNvSpPr/>
            <p:nvPr/>
          </p:nvSpPr>
          <p:spPr>
            <a:xfrm>
              <a:off x="5002062" y="4154657"/>
              <a:ext cx="160421" cy="1604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</p:grpSp>
      <p:sp>
        <p:nvSpPr>
          <p:cNvPr id="159" name="ZoneTexte 158"/>
          <p:cNvSpPr txBox="1"/>
          <p:nvPr/>
        </p:nvSpPr>
        <p:spPr>
          <a:xfrm>
            <a:off x="5953362" y="3627445"/>
            <a:ext cx="597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 smtClean="0">
                <a:latin typeface="+mj-lt"/>
              </a:rPr>
              <a:t>XOR</a:t>
            </a:r>
            <a:endParaRPr lang="fr-CA" b="1" dirty="0">
              <a:latin typeface="+mj-lt"/>
            </a:endParaRPr>
          </a:p>
        </p:txBody>
      </p:sp>
      <p:pic>
        <p:nvPicPr>
          <p:cNvPr id="160" name="Image 15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5383" y="2755536"/>
            <a:ext cx="252343" cy="181371"/>
          </a:xfrm>
          <a:prstGeom prst="rect">
            <a:avLst/>
          </a:prstGeom>
        </p:spPr>
      </p:pic>
      <p:pic>
        <p:nvPicPr>
          <p:cNvPr id="161" name="Image 16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3358" y="2771411"/>
            <a:ext cx="252343" cy="181371"/>
          </a:xfrm>
          <a:prstGeom prst="rect">
            <a:avLst/>
          </a:prstGeom>
        </p:spPr>
      </p:pic>
      <p:pic>
        <p:nvPicPr>
          <p:cNvPr id="162" name="Image 16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926" y="2768632"/>
            <a:ext cx="252343" cy="181371"/>
          </a:xfrm>
          <a:prstGeom prst="rect">
            <a:avLst/>
          </a:prstGeom>
        </p:spPr>
      </p:pic>
      <p:pic>
        <p:nvPicPr>
          <p:cNvPr id="163" name="Image 16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5383" y="3098040"/>
            <a:ext cx="252343" cy="181371"/>
          </a:xfrm>
          <a:prstGeom prst="rect">
            <a:avLst/>
          </a:prstGeom>
        </p:spPr>
      </p:pic>
      <p:pic>
        <p:nvPicPr>
          <p:cNvPr id="164" name="Image 16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7540" y="3105182"/>
            <a:ext cx="252343" cy="181371"/>
          </a:xfrm>
          <a:prstGeom prst="rect">
            <a:avLst/>
          </a:prstGeom>
        </p:spPr>
      </p:pic>
      <p:pic>
        <p:nvPicPr>
          <p:cNvPr id="165" name="Image 16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0108" y="3102403"/>
            <a:ext cx="252343" cy="181371"/>
          </a:xfrm>
          <a:prstGeom prst="rect">
            <a:avLst/>
          </a:prstGeom>
        </p:spPr>
      </p:pic>
      <p:grpSp>
        <p:nvGrpSpPr>
          <p:cNvPr id="169" name="Grouper 168"/>
          <p:cNvGrpSpPr/>
          <p:nvPr/>
        </p:nvGrpSpPr>
        <p:grpSpPr>
          <a:xfrm>
            <a:off x="6849716" y="5613849"/>
            <a:ext cx="1433055" cy="369332"/>
            <a:chOff x="5953362" y="2567575"/>
            <a:chExt cx="1433055" cy="369332"/>
          </a:xfrm>
        </p:grpSpPr>
        <p:sp>
          <p:nvSpPr>
            <p:cNvPr id="166" name="ZoneTexte 165"/>
            <p:cNvSpPr txBox="1"/>
            <p:nvPr/>
          </p:nvSpPr>
          <p:spPr>
            <a:xfrm>
              <a:off x="5953362" y="2567575"/>
              <a:ext cx="14330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dirty="0">
                  <a:latin typeface="+mj-lt"/>
                </a:rPr>
                <a:t>AND(      ,      ) </a:t>
              </a:r>
            </a:p>
          </p:txBody>
        </p:sp>
        <p:pic>
          <p:nvPicPr>
            <p:cNvPr id="167" name="Image 16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51110" y="2721039"/>
              <a:ext cx="252343" cy="181371"/>
            </a:xfrm>
            <a:prstGeom prst="rect">
              <a:avLst/>
            </a:prstGeom>
          </p:spPr>
        </p:pic>
        <p:pic>
          <p:nvPicPr>
            <p:cNvPr id="168" name="Image 16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63678" y="2718260"/>
              <a:ext cx="252343" cy="181371"/>
            </a:xfrm>
            <a:prstGeom prst="rect">
              <a:avLst/>
            </a:prstGeom>
          </p:spPr>
        </p:pic>
      </p:grpSp>
      <p:grpSp>
        <p:nvGrpSpPr>
          <p:cNvPr id="172" name="Grouper 171"/>
          <p:cNvGrpSpPr/>
          <p:nvPr/>
        </p:nvGrpSpPr>
        <p:grpSpPr>
          <a:xfrm>
            <a:off x="4095477" y="3581750"/>
            <a:ext cx="1286643" cy="369332"/>
            <a:chOff x="5953362" y="2567575"/>
            <a:chExt cx="1286643" cy="369332"/>
          </a:xfrm>
        </p:grpSpPr>
        <p:sp>
          <p:nvSpPr>
            <p:cNvPr id="173" name="ZoneTexte 172"/>
            <p:cNvSpPr txBox="1"/>
            <p:nvPr/>
          </p:nvSpPr>
          <p:spPr>
            <a:xfrm>
              <a:off x="5953362" y="2567575"/>
              <a:ext cx="12866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dirty="0" smtClean="0">
                  <a:latin typeface="+mj-lt"/>
                </a:rPr>
                <a:t>OR(      </a:t>
              </a:r>
              <a:r>
                <a:rPr lang="fr-CA" dirty="0">
                  <a:latin typeface="+mj-lt"/>
                </a:rPr>
                <a:t>,      ) </a:t>
              </a:r>
            </a:p>
          </p:txBody>
        </p:sp>
        <p:pic>
          <p:nvPicPr>
            <p:cNvPr id="174" name="Image 17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08235" y="2721039"/>
              <a:ext cx="252343" cy="181371"/>
            </a:xfrm>
            <a:prstGeom prst="rect">
              <a:avLst/>
            </a:prstGeom>
          </p:spPr>
        </p:pic>
        <p:pic>
          <p:nvPicPr>
            <p:cNvPr id="175" name="Image 17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0803" y="2718260"/>
              <a:ext cx="252343" cy="181371"/>
            </a:xfrm>
            <a:prstGeom prst="rect">
              <a:avLst/>
            </a:prstGeom>
          </p:spPr>
        </p:pic>
      </p:grpSp>
      <p:grpSp>
        <p:nvGrpSpPr>
          <p:cNvPr id="181" name="Grouper 180"/>
          <p:cNvGrpSpPr/>
          <p:nvPr/>
        </p:nvGrpSpPr>
        <p:grpSpPr>
          <a:xfrm>
            <a:off x="1647596" y="3395603"/>
            <a:ext cx="5179798" cy="2748071"/>
            <a:chOff x="1647596" y="3395603"/>
            <a:chExt cx="5179798" cy="2748071"/>
          </a:xfrm>
        </p:grpSpPr>
        <p:sp>
          <p:nvSpPr>
            <p:cNvPr id="176" name="Forme libre 175"/>
            <p:cNvSpPr/>
            <p:nvPr/>
          </p:nvSpPr>
          <p:spPr>
            <a:xfrm>
              <a:off x="1666875" y="5699125"/>
              <a:ext cx="3508375" cy="444549"/>
            </a:xfrm>
            <a:custGeom>
              <a:avLst/>
              <a:gdLst>
                <a:gd name="connsiteX0" fmla="*/ 0 w 3508375"/>
                <a:gd name="connsiteY0" fmla="*/ 0 h 444549"/>
                <a:gd name="connsiteX1" fmla="*/ 2063750 w 3508375"/>
                <a:gd name="connsiteY1" fmla="*/ 444500 h 444549"/>
                <a:gd name="connsiteX2" fmla="*/ 3508375 w 3508375"/>
                <a:gd name="connsiteY2" fmla="*/ 31750 h 444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08375" h="444549">
                  <a:moveTo>
                    <a:pt x="0" y="0"/>
                  </a:moveTo>
                  <a:cubicBezTo>
                    <a:pt x="739510" y="219604"/>
                    <a:pt x="1479021" y="439208"/>
                    <a:pt x="2063750" y="444500"/>
                  </a:cubicBezTo>
                  <a:cubicBezTo>
                    <a:pt x="2648479" y="449792"/>
                    <a:pt x="3508375" y="31750"/>
                    <a:pt x="3508375" y="31750"/>
                  </a:cubicBezTo>
                </a:path>
              </a:pathLst>
            </a:custGeom>
            <a:ln w="38100" cmpd="sng">
              <a:solidFill>
                <a:schemeClr val="tx1"/>
              </a:solidFill>
              <a:prstDash val="sysDash"/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77" name="Forme libre 176"/>
            <p:cNvSpPr/>
            <p:nvPr/>
          </p:nvSpPr>
          <p:spPr>
            <a:xfrm>
              <a:off x="3029530" y="4397375"/>
              <a:ext cx="2209220" cy="1120562"/>
            </a:xfrm>
            <a:custGeom>
              <a:avLst/>
              <a:gdLst>
                <a:gd name="connsiteX0" fmla="*/ 0 w 2238375"/>
                <a:gd name="connsiteY0" fmla="*/ 1000125 h 1000125"/>
                <a:gd name="connsiteX1" fmla="*/ 1651000 w 2238375"/>
                <a:gd name="connsiteY1" fmla="*/ 698500 h 1000125"/>
                <a:gd name="connsiteX2" fmla="*/ 2238375 w 2238375"/>
                <a:gd name="connsiteY2" fmla="*/ 0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375" h="1000125">
                  <a:moveTo>
                    <a:pt x="0" y="1000125"/>
                  </a:moveTo>
                  <a:cubicBezTo>
                    <a:pt x="638969" y="932656"/>
                    <a:pt x="1277938" y="865187"/>
                    <a:pt x="1651000" y="698500"/>
                  </a:cubicBezTo>
                  <a:cubicBezTo>
                    <a:pt x="2024062" y="531813"/>
                    <a:pt x="2238375" y="0"/>
                    <a:pt x="2238375" y="0"/>
                  </a:cubicBezTo>
                </a:path>
              </a:pathLst>
            </a:custGeom>
            <a:ln w="38100" cmpd="sng">
              <a:solidFill>
                <a:schemeClr val="tx1"/>
              </a:solidFill>
              <a:prstDash val="sysDash"/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78" name="Forme libre 177"/>
            <p:cNvSpPr/>
            <p:nvPr/>
          </p:nvSpPr>
          <p:spPr>
            <a:xfrm>
              <a:off x="1647596" y="4238625"/>
              <a:ext cx="3464154" cy="413142"/>
            </a:xfrm>
            <a:custGeom>
              <a:avLst/>
              <a:gdLst>
                <a:gd name="connsiteX0" fmla="*/ 0 w 3365500"/>
                <a:gd name="connsiteY0" fmla="*/ 0 h 413142"/>
                <a:gd name="connsiteX1" fmla="*/ 1905000 w 3365500"/>
                <a:gd name="connsiteY1" fmla="*/ 412750 h 413142"/>
                <a:gd name="connsiteX2" fmla="*/ 3365500 w 3365500"/>
                <a:gd name="connsiteY2" fmla="*/ 79375 h 413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65500" h="413142">
                  <a:moveTo>
                    <a:pt x="0" y="0"/>
                  </a:moveTo>
                  <a:cubicBezTo>
                    <a:pt x="672041" y="199760"/>
                    <a:pt x="1344083" y="399521"/>
                    <a:pt x="1905000" y="412750"/>
                  </a:cubicBezTo>
                  <a:cubicBezTo>
                    <a:pt x="2465917" y="425979"/>
                    <a:pt x="3137958" y="100542"/>
                    <a:pt x="3365500" y="79375"/>
                  </a:cubicBezTo>
                </a:path>
              </a:pathLst>
            </a:custGeom>
            <a:ln w="38100" cmpd="sng">
              <a:solidFill>
                <a:schemeClr val="tx1"/>
              </a:solidFill>
              <a:prstDash val="sysDash"/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79" name="Forme libre 178"/>
            <p:cNvSpPr/>
            <p:nvPr/>
          </p:nvSpPr>
          <p:spPr>
            <a:xfrm>
              <a:off x="3016250" y="3395603"/>
              <a:ext cx="3811144" cy="652522"/>
            </a:xfrm>
            <a:custGeom>
              <a:avLst/>
              <a:gdLst>
                <a:gd name="connsiteX0" fmla="*/ 0 w 3811144"/>
                <a:gd name="connsiteY0" fmla="*/ 589022 h 652522"/>
                <a:gd name="connsiteX1" fmla="*/ 1714500 w 3811144"/>
                <a:gd name="connsiteY1" fmla="*/ 17522 h 652522"/>
                <a:gd name="connsiteX2" fmla="*/ 3603625 w 3811144"/>
                <a:gd name="connsiteY2" fmla="*/ 192147 h 652522"/>
                <a:gd name="connsiteX3" fmla="*/ 3762375 w 3811144"/>
                <a:gd name="connsiteY3" fmla="*/ 652522 h 652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1144" h="652522">
                  <a:moveTo>
                    <a:pt x="0" y="589022"/>
                  </a:moveTo>
                  <a:cubicBezTo>
                    <a:pt x="556948" y="336345"/>
                    <a:pt x="1113896" y="83668"/>
                    <a:pt x="1714500" y="17522"/>
                  </a:cubicBezTo>
                  <a:cubicBezTo>
                    <a:pt x="2315104" y="-48624"/>
                    <a:pt x="3262313" y="86314"/>
                    <a:pt x="3603625" y="192147"/>
                  </a:cubicBezTo>
                  <a:cubicBezTo>
                    <a:pt x="3944938" y="297980"/>
                    <a:pt x="3762375" y="652522"/>
                    <a:pt x="3762375" y="652522"/>
                  </a:cubicBezTo>
                </a:path>
              </a:pathLst>
            </a:custGeom>
            <a:ln w="38100" cmpd="sng">
              <a:solidFill>
                <a:schemeClr val="tx1"/>
              </a:solidFill>
              <a:prstDash val="sysDash"/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</p:grpSp>
      <p:cxnSp>
        <p:nvCxnSpPr>
          <p:cNvPr id="180" name="Connecteur droit 179"/>
          <p:cNvCxnSpPr>
            <a:stCxn id="152" idx="0"/>
          </p:cNvCxnSpPr>
          <p:nvPr/>
        </p:nvCxnSpPr>
        <p:spPr>
          <a:xfrm flipV="1">
            <a:off x="5137707" y="3879637"/>
            <a:ext cx="1633895" cy="15323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5874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Quatrième </a:t>
            </a:r>
            <a:r>
              <a:rPr lang="fr-CA" dirty="0"/>
              <a:t>algorithme</a:t>
            </a:r>
            <a:r>
              <a:rPr lang="fr-CA" dirty="0" smtClean="0"/>
              <a:t>: </a:t>
            </a:r>
            <a:br>
              <a:rPr lang="fr-CA" dirty="0" smtClean="0"/>
            </a:br>
            <a:r>
              <a:rPr lang="fr-CA" dirty="0" smtClean="0"/>
              <a:t>réseau de neurones artificiel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b="1" dirty="0" smtClean="0"/>
              <a:t>Idée</a:t>
            </a:r>
            <a:r>
              <a:rPr lang="fr-CA" dirty="0" smtClean="0"/>
              <a:t>: apprendre les poids du </a:t>
            </a:r>
            <a:r>
              <a:rPr lang="fr-CA" dirty="0" err="1" smtClean="0"/>
              <a:t>classifieur</a:t>
            </a:r>
            <a:r>
              <a:rPr lang="fr-CA" dirty="0" smtClean="0"/>
              <a:t> linéaire </a:t>
            </a:r>
            <a:r>
              <a:rPr lang="fr-CA" b="1" dirty="0" smtClean="0"/>
              <a:t>et</a:t>
            </a:r>
            <a:r>
              <a:rPr lang="fr-CA" dirty="0" smtClean="0"/>
              <a:t> une transformation qui va rendre le problème linéairement séparable</a:t>
            </a:r>
          </a:p>
          <a:p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  <p:grpSp>
        <p:nvGrpSpPr>
          <p:cNvPr id="98" name="Grouper 97"/>
          <p:cNvGrpSpPr/>
          <p:nvPr/>
        </p:nvGrpSpPr>
        <p:grpSpPr>
          <a:xfrm>
            <a:off x="4473659" y="3051817"/>
            <a:ext cx="4346534" cy="1461841"/>
            <a:chOff x="4473659" y="3464567"/>
            <a:chExt cx="4346534" cy="1461841"/>
          </a:xfrm>
        </p:grpSpPr>
        <p:grpSp>
          <p:nvGrpSpPr>
            <p:cNvPr id="80" name="Grouper 79"/>
            <p:cNvGrpSpPr/>
            <p:nvPr/>
          </p:nvGrpSpPr>
          <p:grpSpPr>
            <a:xfrm>
              <a:off x="4473659" y="3464567"/>
              <a:ext cx="4346534" cy="1461841"/>
              <a:chOff x="4473659" y="3464567"/>
              <a:chExt cx="4346534" cy="1461841"/>
            </a:xfrm>
          </p:grpSpPr>
          <p:grpSp>
            <p:nvGrpSpPr>
              <p:cNvPr id="26" name="Grouper 25"/>
              <p:cNvGrpSpPr/>
              <p:nvPr/>
            </p:nvGrpSpPr>
            <p:grpSpPr>
              <a:xfrm>
                <a:off x="4473659" y="3464567"/>
                <a:ext cx="4346534" cy="1461841"/>
                <a:chOff x="619766" y="4683075"/>
                <a:chExt cx="4346534" cy="1461841"/>
              </a:xfrm>
            </p:grpSpPr>
            <p:sp>
              <p:nvSpPr>
                <p:cNvPr id="8" name="Ellipse 7"/>
                <p:cNvSpPr/>
                <p:nvPr/>
              </p:nvSpPr>
              <p:spPr>
                <a:xfrm>
                  <a:off x="2088146" y="4880712"/>
                  <a:ext cx="2332607" cy="1259711"/>
                </a:xfrm>
                <a:prstGeom prst="ellipse">
                  <a:avLst/>
                </a:prstGeom>
                <a:noFill/>
                <a:ln w="28575" cmpd="sng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cxnSp>
              <p:nvCxnSpPr>
                <p:cNvPr id="9" name="Connecteur droit avec flèche 8"/>
                <p:cNvCxnSpPr/>
                <p:nvPr/>
              </p:nvCxnSpPr>
              <p:spPr>
                <a:xfrm>
                  <a:off x="1118237" y="4683075"/>
                  <a:ext cx="1041013" cy="551763"/>
                </a:xfrm>
                <a:prstGeom prst="straightConnector1">
                  <a:avLst/>
                </a:prstGeom>
                <a:ln w="6350" cmpd="sng">
                  <a:solidFill>
                    <a:schemeClr val="tx1"/>
                  </a:solidFill>
                  <a:headEnd type="none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Connecteur droit avec flèche 9"/>
                <p:cNvCxnSpPr/>
                <p:nvPr/>
              </p:nvCxnSpPr>
              <p:spPr>
                <a:xfrm>
                  <a:off x="1093066" y="5472547"/>
                  <a:ext cx="979205" cy="13701"/>
                </a:xfrm>
                <a:prstGeom prst="straightConnector1">
                  <a:avLst/>
                </a:prstGeom>
                <a:ln w="38100" cmpd="sng">
                  <a:solidFill>
                    <a:schemeClr val="tx1"/>
                  </a:solidFill>
                  <a:headEnd type="none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Connecteur droit avec flèche 10"/>
                <p:cNvCxnSpPr/>
                <p:nvPr/>
              </p:nvCxnSpPr>
              <p:spPr>
                <a:xfrm flipV="1">
                  <a:off x="1133851" y="5755231"/>
                  <a:ext cx="1014991" cy="389685"/>
                </a:xfrm>
                <a:prstGeom prst="straightConnector1">
                  <a:avLst/>
                </a:prstGeom>
                <a:ln w="19050" cmpd="sng">
                  <a:solidFill>
                    <a:schemeClr val="tx1"/>
                  </a:solidFill>
                  <a:headEnd type="none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ZoneTexte 17"/>
                <p:cNvSpPr txBox="1"/>
                <p:nvPr/>
              </p:nvSpPr>
              <p:spPr>
                <a:xfrm>
                  <a:off x="619766" y="5633553"/>
                  <a:ext cx="463851" cy="369332"/>
                </a:xfrm>
                <a:prstGeom prst="rect">
                  <a:avLst/>
                </a:prstGeom>
                <a:noFill/>
                <a:effectLst/>
                <a:scene3d>
                  <a:camera prst="orthographicFront">
                    <a:rot lat="0" lon="0" rev="5400000"/>
                  </a:camera>
                  <a:lightRig rig="threePt" dir="t"/>
                </a:scene3d>
              </p:spPr>
              <p:txBody>
                <a:bodyPr wrap="none" rtlCol="0">
                  <a:spAutoFit/>
                </a:bodyPr>
                <a:lstStyle/>
                <a:p>
                  <a:r>
                    <a:rPr lang="fr-CA" dirty="0" smtClean="0">
                      <a:latin typeface="+mj-lt"/>
                    </a:rPr>
                    <a:t>. . .</a:t>
                  </a:r>
                  <a:endParaRPr lang="fr-CA" dirty="0">
                    <a:latin typeface="+mj-lt"/>
                  </a:endParaRPr>
                </a:p>
              </p:txBody>
            </p:sp>
            <p:cxnSp>
              <p:nvCxnSpPr>
                <p:cNvPr id="19" name="Connecteur droit 18"/>
                <p:cNvCxnSpPr/>
                <p:nvPr/>
              </p:nvCxnSpPr>
              <p:spPr>
                <a:xfrm>
                  <a:off x="2742217" y="4937971"/>
                  <a:ext cx="0" cy="1145192"/>
                </a:xfrm>
                <a:prstGeom prst="line">
                  <a:avLst/>
                </a:prstGeom>
                <a:ln w="12700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Connecteur droit 19"/>
                <p:cNvCxnSpPr/>
                <p:nvPr/>
              </p:nvCxnSpPr>
              <p:spPr>
                <a:xfrm>
                  <a:off x="3758647" y="4944617"/>
                  <a:ext cx="0" cy="1145192"/>
                </a:xfrm>
                <a:prstGeom prst="line">
                  <a:avLst/>
                </a:prstGeom>
                <a:ln w="12700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21" name="Image 20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301494" y="5337876"/>
                  <a:ext cx="344104" cy="372778"/>
                </a:xfrm>
                <a:prstGeom prst="rect">
                  <a:avLst/>
                </a:prstGeom>
                <a:effectLst/>
              </p:spPr>
            </p:pic>
            <p:sp>
              <p:nvSpPr>
                <p:cNvPr id="22" name="ZoneTexte 21"/>
                <p:cNvSpPr txBox="1"/>
                <p:nvPr/>
              </p:nvSpPr>
              <p:spPr>
                <a:xfrm>
                  <a:off x="2785308" y="4850739"/>
                  <a:ext cx="900908" cy="338554"/>
                </a:xfrm>
                <a:prstGeom prst="rect">
                  <a:avLst/>
                </a:prstGeom>
                <a:noFill/>
                <a:effectLst/>
              </p:spPr>
              <p:txBody>
                <a:bodyPr wrap="none" rtlCol="0">
                  <a:spAutoFit/>
                </a:bodyPr>
                <a:lstStyle/>
                <a:p>
                  <a:r>
                    <a:rPr lang="fr-CA" sz="1600" i="1" dirty="0" err="1" smtClean="0">
                      <a:latin typeface="Times"/>
                      <a:cs typeface="Times"/>
                    </a:rPr>
                    <a:t>Logistic</a:t>
                  </a:r>
                  <a:endParaRPr lang="fr-CA" sz="1600" i="1" dirty="0">
                    <a:latin typeface="Times"/>
                    <a:cs typeface="Times"/>
                  </a:endParaRPr>
                </a:p>
              </p:txBody>
            </p:sp>
            <p:pic>
              <p:nvPicPr>
                <p:cNvPr id="23" name="Image 22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796655" y="5395495"/>
                  <a:ext cx="593057" cy="241133"/>
                </a:xfrm>
                <a:prstGeom prst="rect">
                  <a:avLst/>
                </a:prstGeom>
              </p:spPr>
            </p:pic>
            <p:cxnSp>
              <p:nvCxnSpPr>
                <p:cNvPr id="24" name="Connecteur droit 23"/>
                <p:cNvCxnSpPr>
                  <a:stCxn id="8" idx="6"/>
                </p:cNvCxnSpPr>
                <p:nvPr/>
              </p:nvCxnSpPr>
              <p:spPr>
                <a:xfrm>
                  <a:off x="4420753" y="5510568"/>
                  <a:ext cx="54554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5" name="Forme libre 24"/>
                <p:cNvSpPr/>
                <p:nvPr/>
              </p:nvSpPr>
              <p:spPr>
                <a:xfrm>
                  <a:off x="2929880" y="5234838"/>
                  <a:ext cx="570166" cy="665198"/>
                </a:xfrm>
                <a:custGeom>
                  <a:avLst/>
                  <a:gdLst>
                    <a:gd name="connsiteX0" fmla="*/ 0 w 975895"/>
                    <a:gd name="connsiteY0" fmla="*/ 975895 h 985528"/>
                    <a:gd name="connsiteX1" fmla="*/ 227263 w 975895"/>
                    <a:gd name="connsiteY1" fmla="*/ 962527 h 985528"/>
                    <a:gd name="connsiteX2" fmla="*/ 441158 w 975895"/>
                    <a:gd name="connsiteY2" fmla="*/ 775369 h 985528"/>
                    <a:gd name="connsiteX3" fmla="*/ 508000 w 975895"/>
                    <a:gd name="connsiteY3" fmla="*/ 307474 h 985528"/>
                    <a:gd name="connsiteX4" fmla="*/ 695158 w 975895"/>
                    <a:gd name="connsiteY4" fmla="*/ 53474 h 985528"/>
                    <a:gd name="connsiteX5" fmla="*/ 975895 w 975895"/>
                    <a:gd name="connsiteY5" fmla="*/ 0 h 985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75895" h="985528">
                      <a:moveTo>
                        <a:pt x="0" y="975895"/>
                      </a:moveTo>
                      <a:cubicBezTo>
                        <a:pt x="76868" y="985921"/>
                        <a:pt x="153737" y="995948"/>
                        <a:pt x="227263" y="962527"/>
                      </a:cubicBezTo>
                      <a:cubicBezTo>
                        <a:pt x="300789" y="929106"/>
                        <a:pt x="394369" y="884544"/>
                        <a:pt x="441158" y="775369"/>
                      </a:cubicBezTo>
                      <a:cubicBezTo>
                        <a:pt x="487948" y="666193"/>
                        <a:pt x="465667" y="427790"/>
                        <a:pt x="508000" y="307474"/>
                      </a:cubicBezTo>
                      <a:cubicBezTo>
                        <a:pt x="550333" y="187158"/>
                        <a:pt x="617176" y="104720"/>
                        <a:pt x="695158" y="53474"/>
                      </a:cubicBezTo>
                      <a:cubicBezTo>
                        <a:pt x="773140" y="2228"/>
                        <a:pt x="975895" y="0"/>
                        <a:pt x="975895" y="0"/>
                      </a:cubicBezTo>
                    </a:path>
                  </a:pathLst>
                </a:custGeom>
                <a:ln w="2857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>
                    <a:ln w="38100" cmpd="sng">
                      <a:solidFill>
                        <a:schemeClr val="tx1"/>
                      </a:solidFill>
                    </a:ln>
                  </a:endParaRPr>
                </a:p>
              </p:txBody>
            </p:sp>
          </p:grpSp>
          <p:sp>
            <p:nvSpPr>
              <p:cNvPr id="77" name="ZoneTexte 76"/>
              <p:cNvSpPr txBox="1"/>
              <p:nvPr/>
            </p:nvSpPr>
            <p:spPr>
              <a:xfrm>
                <a:off x="4476268" y="3613700"/>
                <a:ext cx="463851" cy="369332"/>
              </a:xfrm>
              <a:prstGeom prst="rect">
                <a:avLst/>
              </a:prstGeom>
              <a:noFill/>
              <a:effectLst/>
              <a:scene3d>
                <a:camera prst="orthographicFront">
                  <a:rot lat="0" lon="0" rev="5400000"/>
                </a:camera>
                <a:lightRig rig="threePt" dir="t"/>
              </a:scene3d>
            </p:spPr>
            <p:txBody>
              <a:bodyPr wrap="none" rtlCol="0">
                <a:spAutoFit/>
              </a:bodyPr>
              <a:lstStyle/>
              <a:p>
                <a:r>
                  <a:rPr lang="fr-CA" dirty="0" smtClean="0">
                    <a:latin typeface="+mj-lt"/>
                  </a:rPr>
                  <a:t>. . .</a:t>
                </a:r>
                <a:endParaRPr lang="fr-CA" dirty="0">
                  <a:latin typeface="+mj-lt"/>
                </a:endParaRPr>
              </a:p>
            </p:txBody>
          </p:sp>
        </p:grpSp>
        <p:pic>
          <p:nvPicPr>
            <p:cNvPr id="95" name="Image 9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573473" y="4076421"/>
              <a:ext cx="276709" cy="267168"/>
            </a:xfrm>
            <a:prstGeom prst="rect">
              <a:avLst/>
            </a:prstGeom>
          </p:spPr>
        </p:pic>
      </p:grpSp>
      <p:grpSp>
        <p:nvGrpSpPr>
          <p:cNvPr id="97" name="Grouper 96"/>
          <p:cNvGrpSpPr/>
          <p:nvPr/>
        </p:nvGrpSpPr>
        <p:grpSpPr>
          <a:xfrm>
            <a:off x="44346" y="2784550"/>
            <a:ext cx="4410460" cy="1719516"/>
            <a:chOff x="63199" y="2848270"/>
            <a:chExt cx="4410460" cy="1719516"/>
          </a:xfrm>
        </p:grpSpPr>
        <p:pic>
          <p:nvPicPr>
            <p:cNvPr id="27" name="Image 2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08581" y="2865579"/>
              <a:ext cx="277577" cy="199508"/>
            </a:xfrm>
            <a:prstGeom prst="rect">
              <a:avLst/>
            </a:prstGeom>
            <a:effectLst/>
          </p:spPr>
        </p:pic>
        <p:pic>
          <p:nvPicPr>
            <p:cNvPr id="29" name="Image 28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03408" y="4348327"/>
              <a:ext cx="343501" cy="219459"/>
            </a:xfrm>
            <a:prstGeom prst="rect">
              <a:avLst/>
            </a:prstGeom>
            <a:effectLst/>
          </p:spPr>
        </p:pic>
        <p:grpSp>
          <p:nvGrpSpPr>
            <p:cNvPr id="57" name="Grouper 56"/>
            <p:cNvGrpSpPr/>
            <p:nvPr/>
          </p:nvGrpSpPr>
          <p:grpSpPr>
            <a:xfrm>
              <a:off x="63625" y="3029479"/>
              <a:ext cx="4410034" cy="1461841"/>
              <a:chOff x="556266" y="4683075"/>
              <a:chExt cx="4410034" cy="1461841"/>
            </a:xfrm>
          </p:grpSpPr>
          <p:sp>
            <p:nvSpPr>
              <p:cNvPr id="62" name="Ellipse 61"/>
              <p:cNvSpPr/>
              <p:nvPr/>
            </p:nvSpPr>
            <p:spPr>
              <a:xfrm>
                <a:off x="2088146" y="4880712"/>
                <a:ext cx="2332607" cy="1259711"/>
              </a:xfrm>
              <a:prstGeom prst="ellipse">
                <a:avLst/>
              </a:prstGeom>
              <a:noFill/>
              <a:ln w="28575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cxnSp>
            <p:nvCxnSpPr>
              <p:cNvPr id="63" name="Connecteur droit avec flèche 62"/>
              <p:cNvCxnSpPr/>
              <p:nvPr/>
            </p:nvCxnSpPr>
            <p:spPr>
              <a:xfrm>
                <a:off x="1118237" y="4683075"/>
                <a:ext cx="1041013" cy="551763"/>
              </a:xfrm>
              <a:prstGeom prst="straightConnector1">
                <a:avLst/>
              </a:prstGeom>
              <a:ln w="19050" cmpd="sng">
                <a:solidFill>
                  <a:schemeClr val="tx1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Connecteur droit avec flèche 63"/>
              <p:cNvCxnSpPr/>
              <p:nvPr/>
            </p:nvCxnSpPr>
            <p:spPr>
              <a:xfrm flipV="1">
                <a:off x="1114577" y="5491476"/>
                <a:ext cx="973569" cy="4497"/>
              </a:xfrm>
              <a:prstGeom prst="straightConnector1">
                <a:avLst/>
              </a:prstGeom>
              <a:ln w="3175" cmpd="sng">
                <a:solidFill>
                  <a:schemeClr val="tx1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Connecteur droit avec flèche 64"/>
              <p:cNvCxnSpPr/>
              <p:nvPr/>
            </p:nvCxnSpPr>
            <p:spPr>
              <a:xfrm flipV="1">
                <a:off x="1133851" y="5755231"/>
                <a:ext cx="1014991" cy="389685"/>
              </a:xfrm>
              <a:prstGeom prst="straightConnector1">
                <a:avLst/>
              </a:prstGeom>
              <a:ln w="38100" cmpd="sng">
                <a:solidFill>
                  <a:srgbClr val="000000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" name="ZoneTexte 67"/>
              <p:cNvSpPr txBox="1"/>
              <p:nvPr/>
            </p:nvSpPr>
            <p:spPr>
              <a:xfrm>
                <a:off x="556266" y="5554178"/>
                <a:ext cx="463851" cy="369332"/>
              </a:xfrm>
              <a:prstGeom prst="rect">
                <a:avLst/>
              </a:prstGeom>
              <a:noFill/>
              <a:effectLst/>
              <a:scene3d>
                <a:camera prst="orthographicFront">
                  <a:rot lat="0" lon="0" rev="5400000"/>
                </a:camera>
                <a:lightRig rig="threePt" dir="t"/>
              </a:scene3d>
            </p:spPr>
            <p:txBody>
              <a:bodyPr wrap="none" rtlCol="0">
                <a:spAutoFit/>
              </a:bodyPr>
              <a:lstStyle/>
              <a:p>
                <a:r>
                  <a:rPr lang="fr-CA" dirty="0" smtClean="0">
                    <a:latin typeface="+mj-lt"/>
                  </a:rPr>
                  <a:t>. . .</a:t>
                </a:r>
                <a:endParaRPr lang="fr-CA" dirty="0">
                  <a:latin typeface="+mj-lt"/>
                </a:endParaRPr>
              </a:p>
            </p:txBody>
          </p:sp>
          <p:cxnSp>
            <p:nvCxnSpPr>
              <p:cNvPr id="69" name="Connecteur droit 68"/>
              <p:cNvCxnSpPr/>
              <p:nvPr/>
            </p:nvCxnSpPr>
            <p:spPr>
              <a:xfrm>
                <a:off x="2742217" y="4937971"/>
                <a:ext cx="0" cy="1145192"/>
              </a:xfrm>
              <a:prstGeom prst="line">
                <a:avLst/>
              </a:prstGeom>
              <a:ln w="12700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Connecteur droit 69"/>
              <p:cNvCxnSpPr/>
              <p:nvPr/>
            </p:nvCxnSpPr>
            <p:spPr>
              <a:xfrm>
                <a:off x="3758647" y="4944617"/>
                <a:ext cx="0" cy="1145192"/>
              </a:xfrm>
              <a:prstGeom prst="line">
                <a:avLst/>
              </a:prstGeom>
              <a:ln w="12700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71" name="Image 7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01494" y="5337876"/>
                <a:ext cx="344104" cy="372778"/>
              </a:xfrm>
              <a:prstGeom prst="rect">
                <a:avLst/>
              </a:prstGeom>
              <a:effectLst/>
            </p:spPr>
          </p:pic>
          <p:sp>
            <p:nvSpPr>
              <p:cNvPr id="72" name="ZoneTexte 71"/>
              <p:cNvSpPr txBox="1"/>
              <p:nvPr/>
            </p:nvSpPr>
            <p:spPr>
              <a:xfrm>
                <a:off x="2785308" y="4850739"/>
                <a:ext cx="900908" cy="338554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r>
                  <a:rPr lang="fr-CA" sz="1600" i="1" dirty="0" err="1" smtClean="0">
                    <a:latin typeface="Times"/>
                    <a:cs typeface="Times"/>
                  </a:rPr>
                  <a:t>Logistic</a:t>
                </a:r>
                <a:endParaRPr lang="fr-CA" sz="1600" i="1" dirty="0">
                  <a:latin typeface="Times"/>
                  <a:cs typeface="Times"/>
                </a:endParaRPr>
              </a:p>
            </p:txBody>
          </p:sp>
          <p:cxnSp>
            <p:nvCxnSpPr>
              <p:cNvPr id="74" name="Connecteur droit 73"/>
              <p:cNvCxnSpPr>
                <a:stCxn id="62" idx="6"/>
              </p:cNvCxnSpPr>
              <p:nvPr/>
            </p:nvCxnSpPr>
            <p:spPr>
              <a:xfrm>
                <a:off x="4420753" y="5510568"/>
                <a:ext cx="545547" cy="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Forme libre 74"/>
              <p:cNvSpPr/>
              <p:nvPr/>
            </p:nvSpPr>
            <p:spPr>
              <a:xfrm>
                <a:off x="2929880" y="5234838"/>
                <a:ext cx="570166" cy="665198"/>
              </a:xfrm>
              <a:custGeom>
                <a:avLst/>
                <a:gdLst>
                  <a:gd name="connsiteX0" fmla="*/ 0 w 975895"/>
                  <a:gd name="connsiteY0" fmla="*/ 975895 h 985528"/>
                  <a:gd name="connsiteX1" fmla="*/ 227263 w 975895"/>
                  <a:gd name="connsiteY1" fmla="*/ 962527 h 985528"/>
                  <a:gd name="connsiteX2" fmla="*/ 441158 w 975895"/>
                  <a:gd name="connsiteY2" fmla="*/ 775369 h 985528"/>
                  <a:gd name="connsiteX3" fmla="*/ 508000 w 975895"/>
                  <a:gd name="connsiteY3" fmla="*/ 307474 h 985528"/>
                  <a:gd name="connsiteX4" fmla="*/ 695158 w 975895"/>
                  <a:gd name="connsiteY4" fmla="*/ 53474 h 985528"/>
                  <a:gd name="connsiteX5" fmla="*/ 975895 w 975895"/>
                  <a:gd name="connsiteY5" fmla="*/ 0 h 985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75895" h="985528">
                    <a:moveTo>
                      <a:pt x="0" y="975895"/>
                    </a:moveTo>
                    <a:cubicBezTo>
                      <a:pt x="76868" y="985921"/>
                      <a:pt x="153737" y="995948"/>
                      <a:pt x="227263" y="962527"/>
                    </a:cubicBezTo>
                    <a:cubicBezTo>
                      <a:pt x="300789" y="929106"/>
                      <a:pt x="394369" y="884544"/>
                      <a:pt x="441158" y="775369"/>
                    </a:cubicBezTo>
                    <a:cubicBezTo>
                      <a:pt x="487948" y="666193"/>
                      <a:pt x="465667" y="427790"/>
                      <a:pt x="508000" y="307474"/>
                    </a:cubicBezTo>
                    <a:cubicBezTo>
                      <a:pt x="550333" y="187158"/>
                      <a:pt x="617176" y="104720"/>
                      <a:pt x="695158" y="53474"/>
                    </a:cubicBezTo>
                    <a:cubicBezTo>
                      <a:pt x="773140" y="2228"/>
                      <a:pt x="975895" y="0"/>
                      <a:pt x="975895" y="0"/>
                    </a:cubicBezTo>
                  </a:path>
                </a:pathLst>
              </a:custGeom>
              <a:ln w="2857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CA">
                  <a:ln w="38100" cmpd="sng">
                    <a:solidFill>
                      <a:schemeClr val="tx1"/>
                    </a:solidFill>
                  </a:ln>
                </a:endParaRPr>
              </a:p>
            </p:txBody>
          </p:sp>
        </p:grpSp>
        <p:pic>
          <p:nvPicPr>
            <p:cNvPr id="85" name="Image 84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53502" y="3551827"/>
              <a:ext cx="515252" cy="267168"/>
            </a:xfrm>
            <a:prstGeom prst="rect">
              <a:avLst/>
            </a:prstGeom>
          </p:spPr>
        </p:pic>
        <p:pic>
          <p:nvPicPr>
            <p:cNvPr id="86" name="Image 85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85252" y="2848270"/>
              <a:ext cx="562960" cy="267168"/>
            </a:xfrm>
            <a:prstGeom prst="rect">
              <a:avLst/>
            </a:prstGeom>
          </p:spPr>
        </p:pic>
        <p:pic>
          <p:nvPicPr>
            <p:cNvPr id="87" name="Image 86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08581" y="3660617"/>
              <a:ext cx="276709" cy="219459"/>
            </a:xfrm>
            <a:prstGeom prst="rect">
              <a:avLst/>
            </a:prstGeom>
          </p:spPr>
        </p:pic>
        <p:pic>
          <p:nvPicPr>
            <p:cNvPr id="91" name="Image 90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53502" y="4022212"/>
              <a:ext cx="591586" cy="267168"/>
            </a:xfrm>
            <a:prstGeom prst="rect">
              <a:avLst/>
            </a:prstGeom>
          </p:spPr>
        </p:pic>
        <p:sp>
          <p:nvSpPr>
            <p:cNvPr id="92" name="ZoneTexte 91"/>
            <p:cNvSpPr txBox="1"/>
            <p:nvPr/>
          </p:nvSpPr>
          <p:spPr>
            <a:xfrm>
              <a:off x="63199" y="3106355"/>
              <a:ext cx="463851" cy="369332"/>
            </a:xfrm>
            <a:prstGeom prst="rect">
              <a:avLst/>
            </a:prstGeom>
            <a:noFill/>
            <a:effectLst/>
            <a:scene3d>
              <a:camera prst="orthographicFront">
                <a:rot lat="0" lon="0" rev="5400000"/>
              </a:camera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fr-CA" dirty="0" smtClean="0">
                  <a:latin typeface="+mj-lt"/>
                </a:rPr>
                <a:t>. . .</a:t>
              </a:r>
              <a:endParaRPr lang="fr-CA" dirty="0">
                <a:latin typeface="+mj-lt"/>
              </a:endParaRPr>
            </a:p>
          </p:txBody>
        </p:sp>
        <p:pic>
          <p:nvPicPr>
            <p:cNvPr id="96" name="Image 9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39998" y="3800196"/>
              <a:ext cx="276709" cy="267168"/>
            </a:xfrm>
            <a:prstGeom prst="rect">
              <a:avLst/>
            </a:prstGeom>
          </p:spPr>
        </p:pic>
      </p:grpSp>
      <p:sp>
        <p:nvSpPr>
          <p:cNvPr id="121" name="ZoneTexte 120"/>
          <p:cNvSpPr txBox="1"/>
          <p:nvPr/>
        </p:nvSpPr>
        <p:spPr>
          <a:xfrm>
            <a:off x="666399" y="4889500"/>
            <a:ext cx="4712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 smtClean="0">
                <a:latin typeface="+mj-lt"/>
              </a:rPr>
              <a:t>Réseau de neurones à une seule couche cachée</a:t>
            </a:r>
            <a:endParaRPr lang="fr-CA" b="1" dirty="0">
              <a:latin typeface="+mj-lt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101850" y="3543606"/>
            <a:ext cx="553418" cy="26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054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Cas général à L couches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Rien n’empêche d’avoir plus d’une couche cachée</a:t>
            </a:r>
          </a:p>
          <a:p>
            <a:endParaRPr lang="fr-CA" dirty="0" smtClean="0"/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endParaRPr lang="fr-CA" dirty="0" smtClean="0"/>
          </a:p>
          <a:p>
            <a:pPr marL="0" indent="0">
              <a:buNone/>
            </a:pPr>
            <a:endParaRPr lang="fr-CA" dirty="0" smtClean="0"/>
          </a:p>
          <a:p>
            <a:r>
              <a:rPr lang="fr-CA" dirty="0" smtClean="0"/>
              <a:t>On note        l’activité du j</a:t>
            </a:r>
            <a:r>
              <a:rPr lang="fr-CA" baseline="30000" dirty="0" smtClean="0"/>
              <a:t>e</a:t>
            </a:r>
            <a:r>
              <a:rPr lang="fr-CA" dirty="0" smtClean="0"/>
              <a:t> « neurone », incluant les neurones d’entrée et de sortie. Donc on aura</a:t>
            </a:r>
          </a:p>
          <a:p>
            <a:r>
              <a:rPr lang="fr-CA" dirty="0" smtClean="0"/>
              <a:t>On note           l’activité du j</a:t>
            </a:r>
            <a:r>
              <a:rPr lang="fr-CA" baseline="30000" dirty="0" smtClean="0"/>
              <a:t>e</a:t>
            </a:r>
            <a:r>
              <a:rPr lang="fr-CA" dirty="0" smtClean="0"/>
              <a:t> neurone avant la non-linéarité logistique,</a:t>
            </a:r>
            <a:r>
              <a:rPr lang="fr-CA" dirty="0"/>
              <a:t> </a:t>
            </a:r>
            <a:r>
              <a:rPr lang="fr-CA" dirty="0" smtClean="0"/>
              <a:t>c’est à dire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56</a:t>
            </a:fld>
            <a:endParaRPr lang="en-US"/>
          </a:p>
        </p:txBody>
      </p:sp>
      <p:pic>
        <p:nvPicPr>
          <p:cNvPr id="38" name="Image 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5663" y="5369812"/>
            <a:ext cx="928147" cy="199508"/>
          </a:xfrm>
          <a:prstGeom prst="rect">
            <a:avLst/>
          </a:prstGeom>
        </p:spPr>
      </p:pic>
      <p:pic>
        <p:nvPicPr>
          <p:cNvPr id="39" name="Image 3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7477" y="5037646"/>
            <a:ext cx="251554" cy="242880"/>
          </a:xfrm>
          <a:prstGeom prst="rect">
            <a:avLst/>
          </a:prstGeom>
        </p:spPr>
      </p:pic>
      <p:sp>
        <p:nvSpPr>
          <p:cNvPr id="42" name="ZoneTexte 41"/>
          <p:cNvSpPr txBox="1"/>
          <p:nvPr/>
        </p:nvSpPr>
        <p:spPr>
          <a:xfrm>
            <a:off x="6505704" y="1799540"/>
            <a:ext cx="24160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 smtClean="0">
                <a:solidFill>
                  <a:srgbClr val="000090"/>
                </a:solidFill>
                <a:latin typeface="+mj-lt"/>
              </a:rPr>
              <a:t>Il y a L = 4 couches</a:t>
            </a:r>
          </a:p>
          <a:p>
            <a:r>
              <a:rPr lang="fr-CA" dirty="0" smtClean="0">
                <a:solidFill>
                  <a:srgbClr val="000090"/>
                </a:solidFill>
                <a:latin typeface="+mj-lt"/>
              </a:rPr>
              <a:t>dont 2 couches cachées</a:t>
            </a:r>
          </a:p>
        </p:txBody>
      </p:sp>
      <p:pic>
        <p:nvPicPr>
          <p:cNvPr id="43" name="Image 4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1642" y="5676793"/>
            <a:ext cx="346971" cy="283885"/>
          </a:xfrm>
          <a:prstGeom prst="rect">
            <a:avLst/>
          </a:prstGeom>
        </p:spPr>
      </p:pic>
      <p:pic>
        <p:nvPicPr>
          <p:cNvPr id="46" name="Image 4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15181" y="5956517"/>
            <a:ext cx="4967991" cy="307542"/>
          </a:xfrm>
          <a:prstGeom prst="rect">
            <a:avLst/>
          </a:prstGeom>
        </p:spPr>
      </p:pic>
      <p:grpSp>
        <p:nvGrpSpPr>
          <p:cNvPr id="48" name="Grouper 47"/>
          <p:cNvGrpSpPr/>
          <p:nvPr/>
        </p:nvGrpSpPr>
        <p:grpSpPr>
          <a:xfrm>
            <a:off x="1420211" y="2248529"/>
            <a:ext cx="6549039" cy="2334041"/>
            <a:chOff x="1420211" y="2248529"/>
            <a:chExt cx="6549039" cy="2334041"/>
          </a:xfrm>
        </p:grpSpPr>
        <p:cxnSp>
          <p:nvCxnSpPr>
            <p:cNvPr id="100" name="Connecteur droit avec flèche 99"/>
            <p:cNvCxnSpPr/>
            <p:nvPr/>
          </p:nvCxnSpPr>
          <p:spPr>
            <a:xfrm>
              <a:off x="6235013" y="2708455"/>
              <a:ext cx="577613" cy="616189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headEnd type="none"/>
              <a:tailEnd type="arrow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cteur droit avec flèche 100"/>
            <p:cNvCxnSpPr/>
            <p:nvPr/>
          </p:nvCxnSpPr>
          <p:spPr>
            <a:xfrm flipV="1">
              <a:off x="6235013" y="3663000"/>
              <a:ext cx="587625" cy="553580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headEnd type="none"/>
              <a:tailEnd type="triangl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2" name="Grouper 101"/>
            <p:cNvGrpSpPr/>
            <p:nvPr/>
          </p:nvGrpSpPr>
          <p:grpSpPr>
            <a:xfrm>
              <a:off x="6772573" y="3173770"/>
              <a:ext cx="1196677" cy="649370"/>
              <a:chOff x="7010698" y="3586520"/>
              <a:chExt cx="1196677" cy="649370"/>
            </a:xfr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grpSpPr>
          <p:sp>
            <p:nvSpPr>
              <p:cNvPr id="103" name="Ellipse 102"/>
              <p:cNvSpPr/>
              <p:nvPr/>
            </p:nvSpPr>
            <p:spPr>
              <a:xfrm>
                <a:off x="7010698" y="3586520"/>
                <a:ext cx="1196677" cy="649370"/>
              </a:xfrm>
              <a:prstGeom prst="ellipse">
                <a:avLst/>
              </a:prstGeom>
              <a:noFill/>
              <a:ln w="571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104" name="ZoneTexte 103"/>
              <p:cNvSpPr txBox="1"/>
              <p:nvPr/>
            </p:nvSpPr>
            <p:spPr>
              <a:xfrm>
                <a:off x="7413274" y="3633294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2800" dirty="0" smtClean="0">
                    <a:latin typeface="Times"/>
                    <a:cs typeface="Times"/>
                  </a:rPr>
                  <a:t>7</a:t>
                </a:r>
                <a:endParaRPr lang="fr-CA" sz="2800" dirty="0">
                  <a:latin typeface="Times"/>
                  <a:cs typeface="Times"/>
                </a:endParaRPr>
              </a:p>
            </p:txBody>
          </p:sp>
        </p:grpSp>
        <p:sp>
          <p:nvSpPr>
            <p:cNvPr id="105" name="ZoneTexte 104"/>
            <p:cNvSpPr txBox="1"/>
            <p:nvPr/>
          </p:nvSpPr>
          <p:spPr>
            <a:xfrm>
              <a:off x="6420667" y="2578370"/>
              <a:ext cx="622754" cy="4001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000" i="1" dirty="0" smtClean="0">
                  <a:latin typeface="Times"/>
                  <a:cs typeface="Times"/>
                </a:rPr>
                <a:t>w</a:t>
              </a:r>
              <a:r>
                <a:rPr lang="fr-CA" sz="2000" i="1" baseline="-25000" dirty="0" smtClean="0">
                  <a:latin typeface="Times"/>
                  <a:cs typeface="Times"/>
                </a:rPr>
                <a:t>5,7</a:t>
              </a:r>
              <a:endParaRPr lang="fr-CA" sz="2000" i="1" baseline="-25000" dirty="0">
                <a:latin typeface="Times"/>
                <a:cs typeface="Times"/>
              </a:endParaRPr>
            </a:p>
          </p:txBody>
        </p:sp>
        <p:sp>
          <p:nvSpPr>
            <p:cNvPr id="106" name="ZoneTexte 105"/>
            <p:cNvSpPr txBox="1"/>
            <p:nvPr/>
          </p:nvSpPr>
          <p:spPr>
            <a:xfrm>
              <a:off x="6447529" y="3857775"/>
              <a:ext cx="622754" cy="4001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000" i="1" dirty="0" smtClean="0">
                  <a:latin typeface="Times"/>
                  <a:cs typeface="Times"/>
                </a:rPr>
                <a:t>w</a:t>
              </a:r>
              <a:r>
                <a:rPr lang="fr-CA" sz="2000" i="1" baseline="-25000" dirty="0" smtClean="0">
                  <a:latin typeface="Times"/>
                  <a:cs typeface="Times"/>
                </a:rPr>
                <a:t>6,7</a:t>
              </a:r>
              <a:endParaRPr lang="fr-CA" sz="2000" i="1" baseline="-25000" dirty="0">
                <a:latin typeface="Times"/>
                <a:cs typeface="Times"/>
              </a:endParaRPr>
            </a:p>
          </p:txBody>
        </p:sp>
        <p:grpSp>
          <p:nvGrpSpPr>
            <p:cNvPr id="107" name="Grouper 106"/>
            <p:cNvGrpSpPr/>
            <p:nvPr/>
          </p:nvGrpSpPr>
          <p:grpSpPr>
            <a:xfrm>
              <a:off x="4983461" y="2329110"/>
              <a:ext cx="1196677" cy="649370"/>
              <a:chOff x="7010698" y="3586520"/>
              <a:chExt cx="1196677" cy="649370"/>
            </a:xfr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grpSpPr>
          <p:sp>
            <p:nvSpPr>
              <p:cNvPr id="108" name="Ellipse 107"/>
              <p:cNvSpPr/>
              <p:nvPr/>
            </p:nvSpPr>
            <p:spPr>
              <a:xfrm>
                <a:off x="7010698" y="3586520"/>
                <a:ext cx="1196677" cy="649370"/>
              </a:xfrm>
              <a:prstGeom prst="ellipse">
                <a:avLst/>
              </a:prstGeom>
              <a:noFill/>
              <a:ln w="571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109" name="ZoneTexte 108"/>
              <p:cNvSpPr txBox="1"/>
              <p:nvPr/>
            </p:nvSpPr>
            <p:spPr>
              <a:xfrm>
                <a:off x="7413274" y="3633294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2800" dirty="0">
                    <a:latin typeface="Times"/>
                    <a:cs typeface="Times"/>
                  </a:rPr>
                  <a:t>5</a:t>
                </a:r>
              </a:p>
            </p:txBody>
          </p:sp>
        </p:grpSp>
        <p:grpSp>
          <p:nvGrpSpPr>
            <p:cNvPr id="110" name="Grouper 109"/>
            <p:cNvGrpSpPr/>
            <p:nvPr/>
          </p:nvGrpSpPr>
          <p:grpSpPr>
            <a:xfrm>
              <a:off x="4983461" y="3933200"/>
              <a:ext cx="1196677" cy="649370"/>
              <a:chOff x="7010698" y="3586520"/>
              <a:chExt cx="1196677" cy="649370"/>
            </a:xfr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grpSpPr>
          <p:sp>
            <p:nvSpPr>
              <p:cNvPr id="111" name="Ellipse 110"/>
              <p:cNvSpPr/>
              <p:nvPr/>
            </p:nvSpPr>
            <p:spPr>
              <a:xfrm>
                <a:off x="7010698" y="3586520"/>
                <a:ext cx="1196677" cy="649370"/>
              </a:xfrm>
              <a:prstGeom prst="ellipse">
                <a:avLst/>
              </a:prstGeom>
              <a:noFill/>
              <a:ln w="571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112" name="ZoneTexte 111"/>
              <p:cNvSpPr txBox="1"/>
              <p:nvPr/>
            </p:nvSpPr>
            <p:spPr>
              <a:xfrm>
                <a:off x="7413274" y="3633294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2800" dirty="0">
                    <a:latin typeface="Times"/>
                    <a:cs typeface="Times"/>
                  </a:rPr>
                  <a:t>6</a:t>
                </a:r>
              </a:p>
            </p:txBody>
          </p:sp>
        </p:grpSp>
        <p:grpSp>
          <p:nvGrpSpPr>
            <p:cNvPr id="113" name="Grouper 112"/>
            <p:cNvGrpSpPr/>
            <p:nvPr/>
          </p:nvGrpSpPr>
          <p:grpSpPr>
            <a:xfrm>
              <a:off x="2935288" y="2329110"/>
              <a:ext cx="1196677" cy="649370"/>
              <a:chOff x="7010698" y="3586520"/>
              <a:chExt cx="1196677" cy="649370"/>
            </a:xfr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grpSpPr>
          <p:sp>
            <p:nvSpPr>
              <p:cNvPr id="114" name="Ellipse 113"/>
              <p:cNvSpPr/>
              <p:nvPr/>
            </p:nvSpPr>
            <p:spPr>
              <a:xfrm>
                <a:off x="7010698" y="3586520"/>
                <a:ext cx="1196677" cy="649370"/>
              </a:xfrm>
              <a:prstGeom prst="ellipse">
                <a:avLst/>
              </a:prstGeom>
              <a:noFill/>
              <a:ln w="571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115" name="ZoneTexte 114"/>
              <p:cNvSpPr txBox="1"/>
              <p:nvPr/>
            </p:nvSpPr>
            <p:spPr>
              <a:xfrm>
                <a:off x="7413274" y="3633294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2800" dirty="0">
                    <a:latin typeface="Times"/>
                    <a:cs typeface="Times"/>
                  </a:rPr>
                  <a:t>3</a:t>
                </a:r>
              </a:p>
            </p:txBody>
          </p:sp>
        </p:grpSp>
        <p:grpSp>
          <p:nvGrpSpPr>
            <p:cNvPr id="116" name="Grouper 115"/>
            <p:cNvGrpSpPr/>
            <p:nvPr/>
          </p:nvGrpSpPr>
          <p:grpSpPr>
            <a:xfrm>
              <a:off x="2935288" y="3933200"/>
              <a:ext cx="1196677" cy="649370"/>
              <a:chOff x="7010698" y="3586520"/>
              <a:chExt cx="1196677" cy="649370"/>
            </a:xfr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grpSpPr>
          <p:sp>
            <p:nvSpPr>
              <p:cNvPr id="117" name="Ellipse 116"/>
              <p:cNvSpPr/>
              <p:nvPr/>
            </p:nvSpPr>
            <p:spPr>
              <a:xfrm>
                <a:off x="7010698" y="3586520"/>
                <a:ext cx="1196677" cy="649370"/>
              </a:xfrm>
              <a:prstGeom prst="ellipse">
                <a:avLst/>
              </a:prstGeom>
              <a:noFill/>
              <a:ln w="571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118" name="ZoneTexte 117"/>
              <p:cNvSpPr txBox="1"/>
              <p:nvPr/>
            </p:nvSpPr>
            <p:spPr>
              <a:xfrm>
                <a:off x="7413274" y="3633294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2800" dirty="0">
                    <a:latin typeface="Times"/>
                    <a:cs typeface="Times"/>
                  </a:rPr>
                  <a:t>4</a:t>
                </a:r>
              </a:p>
            </p:txBody>
          </p:sp>
        </p:grpSp>
        <p:sp>
          <p:nvSpPr>
            <p:cNvPr id="119" name="ZoneTexte 118"/>
            <p:cNvSpPr txBox="1"/>
            <p:nvPr/>
          </p:nvSpPr>
          <p:spPr>
            <a:xfrm>
              <a:off x="1531336" y="2375884"/>
              <a:ext cx="364202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1</a:t>
              </a:r>
            </a:p>
          </p:txBody>
        </p:sp>
        <p:sp>
          <p:nvSpPr>
            <p:cNvPr id="120" name="ZoneTexte 119"/>
            <p:cNvSpPr txBox="1"/>
            <p:nvPr/>
          </p:nvSpPr>
          <p:spPr>
            <a:xfrm>
              <a:off x="1531336" y="3979974"/>
              <a:ext cx="364202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2</a:t>
              </a:r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1420211" y="2360860"/>
              <a:ext cx="564164" cy="569994"/>
            </a:xfrm>
            <a:prstGeom prst="rect">
              <a:avLst/>
            </a:prstGeom>
            <a:noFill/>
            <a:ln w="76200" cmpd="sng">
              <a:solidFill>
                <a:schemeClr val="tx1"/>
              </a:solidFill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23" name="Rectangle 122"/>
            <p:cNvSpPr/>
            <p:nvPr/>
          </p:nvSpPr>
          <p:spPr>
            <a:xfrm>
              <a:off x="1420211" y="3973953"/>
              <a:ext cx="564164" cy="569994"/>
            </a:xfrm>
            <a:prstGeom prst="rect">
              <a:avLst/>
            </a:prstGeom>
            <a:noFill/>
            <a:ln w="76200" cmpd="sng">
              <a:solidFill>
                <a:schemeClr val="tx1"/>
              </a:solidFill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cxnSp>
          <p:nvCxnSpPr>
            <p:cNvPr id="124" name="Connecteur droit avec flèche 123"/>
            <p:cNvCxnSpPr/>
            <p:nvPr/>
          </p:nvCxnSpPr>
          <p:spPr>
            <a:xfrm>
              <a:off x="4205856" y="2657745"/>
              <a:ext cx="703715" cy="0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tailEnd type="arrow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cteur droit avec flèche 124"/>
            <p:cNvCxnSpPr/>
            <p:nvPr/>
          </p:nvCxnSpPr>
          <p:spPr>
            <a:xfrm>
              <a:off x="4205856" y="4264205"/>
              <a:ext cx="703715" cy="0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tailEnd type="arrow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cteur droit avec flèche 125"/>
            <p:cNvCxnSpPr/>
            <p:nvPr/>
          </p:nvCxnSpPr>
          <p:spPr>
            <a:xfrm>
              <a:off x="4158231" y="2819139"/>
              <a:ext cx="856115" cy="1261177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tailEnd type="arrow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cteur droit avec flèche 126"/>
            <p:cNvCxnSpPr/>
            <p:nvPr/>
          </p:nvCxnSpPr>
          <p:spPr>
            <a:xfrm>
              <a:off x="4183631" y="2781039"/>
              <a:ext cx="856115" cy="1261177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tailEnd type="arrow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scene3d>
              <a:camera prst="orthographicFront">
                <a:rot lat="10800000" lon="0" rev="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cteur droit avec flèche 127"/>
            <p:cNvCxnSpPr/>
            <p:nvPr/>
          </p:nvCxnSpPr>
          <p:spPr>
            <a:xfrm>
              <a:off x="2115119" y="2648639"/>
              <a:ext cx="703715" cy="0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tailEnd type="arrow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cteur droit avec flèche 128"/>
            <p:cNvCxnSpPr/>
            <p:nvPr/>
          </p:nvCxnSpPr>
          <p:spPr>
            <a:xfrm>
              <a:off x="2115119" y="4255099"/>
              <a:ext cx="703715" cy="0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tailEnd type="arrow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cteur droit avec flèche 129"/>
            <p:cNvCxnSpPr/>
            <p:nvPr/>
          </p:nvCxnSpPr>
          <p:spPr>
            <a:xfrm>
              <a:off x="2067494" y="2810033"/>
              <a:ext cx="856115" cy="1261177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tailEnd type="arrow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cteur droit avec flèche 130"/>
            <p:cNvCxnSpPr/>
            <p:nvPr/>
          </p:nvCxnSpPr>
          <p:spPr>
            <a:xfrm>
              <a:off x="2092894" y="2771933"/>
              <a:ext cx="856115" cy="1261177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tailEnd type="arrow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scene3d>
              <a:camera prst="orthographicFront">
                <a:rot lat="10800000" lon="0" rev="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ZoneTexte 131"/>
            <p:cNvSpPr txBox="1"/>
            <p:nvPr/>
          </p:nvSpPr>
          <p:spPr>
            <a:xfrm>
              <a:off x="4216652" y="2248529"/>
              <a:ext cx="622754" cy="4001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000" i="1" dirty="0" smtClean="0">
                  <a:latin typeface="Times"/>
                  <a:cs typeface="Times"/>
                </a:rPr>
                <a:t>w</a:t>
              </a:r>
              <a:r>
                <a:rPr lang="fr-CA" sz="2000" i="1" baseline="-25000" dirty="0" smtClean="0">
                  <a:latin typeface="Times"/>
                  <a:cs typeface="Times"/>
                </a:rPr>
                <a:t>3,5</a:t>
              </a:r>
              <a:endParaRPr lang="fr-CA" sz="2000" i="1" baseline="-25000" dirty="0">
                <a:latin typeface="Times"/>
                <a:cs typeface="Times"/>
              </a:endParaRPr>
            </a:p>
          </p:txBody>
        </p:sp>
        <p:sp>
          <p:nvSpPr>
            <p:cNvPr id="133" name="ZoneTexte 132"/>
            <p:cNvSpPr txBox="1"/>
            <p:nvPr/>
          </p:nvSpPr>
          <p:spPr>
            <a:xfrm>
              <a:off x="4268473" y="2783464"/>
              <a:ext cx="622754" cy="4001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000" i="1" dirty="0" smtClean="0">
                  <a:latin typeface="Times"/>
                  <a:cs typeface="Times"/>
                </a:rPr>
                <a:t>w</a:t>
              </a:r>
              <a:r>
                <a:rPr lang="fr-CA" sz="2000" i="1" baseline="-25000" dirty="0" smtClean="0">
                  <a:latin typeface="Times"/>
                  <a:cs typeface="Times"/>
                </a:rPr>
                <a:t>3,6</a:t>
              </a:r>
              <a:endParaRPr lang="fr-CA" sz="2000" i="1" baseline="-25000" dirty="0">
                <a:latin typeface="Times"/>
                <a:cs typeface="Times"/>
              </a:endParaRPr>
            </a:p>
          </p:txBody>
        </p:sp>
        <p:sp>
          <p:nvSpPr>
            <p:cNvPr id="135" name="ZoneTexte 134"/>
            <p:cNvSpPr txBox="1"/>
            <p:nvPr/>
          </p:nvSpPr>
          <p:spPr>
            <a:xfrm>
              <a:off x="4261808" y="3748455"/>
              <a:ext cx="622754" cy="4001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000" i="1" dirty="0" smtClean="0">
                  <a:latin typeface="Times"/>
                  <a:cs typeface="Times"/>
                </a:rPr>
                <a:t>w</a:t>
              </a:r>
              <a:r>
                <a:rPr lang="fr-CA" sz="2000" i="1" baseline="-25000" dirty="0" smtClean="0">
                  <a:latin typeface="Times"/>
                  <a:cs typeface="Times"/>
                </a:rPr>
                <a:t>4,5</a:t>
              </a:r>
              <a:endParaRPr lang="fr-CA" sz="2000" i="1" baseline="-25000" dirty="0">
                <a:latin typeface="Times"/>
                <a:cs typeface="Times"/>
              </a:endParaRPr>
            </a:p>
          </p:txBody>
        </p:sp>
        <p:sp>
          <p:nvSpPr>
            <p:cNvPr id="136" name="ZoneTexte 135"/>
            <p:cNvSpPr txBox="1"/>
            <p:nvPr/>
          </p:nvSpPr>
          <p:spPr>
            <a:xfrm>
              <a:off x="4271333" y="4170730"/>
              <a:ext cx="622754" cy="4001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000" i="1" dirty="0" smtClean="0">
                  <a:latin typeface="Times"/>
                  <a:cs typeface="Times"/>
                </a:rPr>
                <a:t>w</a:t>
              </a:r>
              <a:r>
                <a:rPr lang="fr-CA" sz="2000" i="1" baseline="-25000" dirty="0" smtClean="0">
                  <a:latin typeface="Times"/>
                  <a:cs typeface="Times"/>
                </a:rPr>
                <a:t>4,6</a:t>
              </a:r>
              <a:endParaRPr lang="fr-CA" sz="2000" i="1" baseline="-25000" dirty="0">
                <a:latin typeface="Times"/>
                <a:cs typeface="Times"/>
              </a:endParaRPr>
            </a:p>
          </p:txBody>
        </p:sp>
        <p:sp>
          <p:nvSpPr>
            <p:cNvPr id="137" name="ZoneTexte 136"/>
            <p:cNvSpPr txBox="1"/>
            <p:nvPr/>
          </p:nvSpPr>
          <p:spPr>
            <a:xfrm>
              <a:off x="2115119" y="2249735"/>
              <a:ext cx="622754" cy="4001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000" i="1" dirty="0" smtClean="0">
                  <a:latin typeface="Times"/>
                  <a:cs typeface="Times"/>
                </a:rPr>
                <a:t>w</a:t>
              </a:r>
              <a:r>
                <a:rPr lang="fr-CA" sz="2000" i="1" baseline="-25000" dirty="0" smtClean="0">
                  <a:latin typeface="Times"/>
                  <a:cs typeface="Times"/>
                </a:rPr>
                <a:t>1,3</a:t>
              </a:r>
              <a:endParaRPr lang="fr-CA" sz="2000" i="1" baseline="-25000" dirty="0">
                <a:latin typeface="Times"/>
                <a:cs typeface="Times"/>
              </a:endParaRPr>
            </a:p>
          </p:txBody>
        </p:sp>
        <p:sp>
          <p:nvSpPr>
            <p:cNvPr id="138" name="ZoneTexte 137"/>
            <p:cNvSpPr txBox="1"/>
            <p:nvPr/>
          </p:nvSpPr>
          <p:spPr>
            <a:xfrm>
              <a:off x="2166940" y="2784670"/>
              <a:ext cx="622754" cy="4001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000" i="1" dirty="0" smtClean="0">
                  <a:latin typeface="Times"/>
                  <a:cs typeface="Times"/>
                </a:rPr>
                <a:t>w</a:t>
              </a:r>
              <a:r>
                <a:rPr lang="fr-CA" sz="2000" i="1" baseline="-25000" dirty="0" smtClean="0">
                  <a:latin typeface="Times"/>
                  <a:cs typeface="Times"/>
                </a:rPr>
                <a:t>1,4</a:t>
              </a:r>
              <a:endParaRPr lang="fr-CA" sz="2000" i="1" baseline="-25000" dirty="0">
                <a:latin typeface="Times"/>
                <a:cs typeface="Times"/>
              </a:endParaRPr>
            </a:p>
          </p:txBody>
        </p:sp>
        <p:sp>
          <p:nvSpPr>
            <p:cNvPr id="139" name="ZoneTexte 138"/>
            <p:cNvSpPr txBox="1"/>
            <p:nvPr/>
          </p:nvSpPr>
          <p:spPr>
            <a:xfrm>
              <a:off x="2160275" y="3749661"/>
              <a:ext cx="622754" cy="4001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000" i="1" dirty="0" smtClean="0">
                  <a:latin typeface="Times"/>
                  <a:cs typeface="Times"/>
                </a:rPr>
                <a:t>w</a:t>
              </a:r>
              <a:r>
                <a:rPr lang="fr-CA" sz="2000" i="1" baseline="-25000" dirty="0" smtClean="0">
                  <a:latin typeface="Times"/>
                  <a:cs typeface="Times"/>
                </a:rPr>
                <a:t>2,3</a:t>
              </a:r>
              <a:endParaRPr lang="fr-CA" sz="2000" i="1" baseline="-25000" dirty="0">
                <a:latin typeface="Times"/>
                <a:cs typeface="Times"/>
              </a:endParaRPr>
            </a:p>
          </p:txBody>
        </p:sp>
        <p:sp>
          <p:nvSpPr>
            <p:cNvPr id="140" name="ZoneTexte 139"/>
            <p:cNvSpPr txBox="1"/>
            <p:nvPr/>
          </p:nvSpPr>
          <p:spPr>
            <a:xfrm>
              <a:off x="2169800" y="4171936"/>
              <a:ext cx="622754" cy="4001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000" i="1" dirty="0" smtClean="0">
                  <a:latin typeface="Times"/>
                  <a:cs typeface="Times"/>
                </a:rPr>
                <a:t>w</a:t>
              </a:r>
              <a:r>
                <a:rPr lang="fr-CA" sz="2000" i="1" baseline="-25000" dirty="0" smtClean="0">
                  <a:latin typeface="Times"/>
                  <a:cs typeface="Times"/>
                </a:rPr>
                <a:t>2,4</a:t>
              </a:r>
              <a:endParaRPr lang="fr-CA" sz="2000" i="1" baseline="-25000" dirty="0">
                <a:latin typeface="Times"/>
                <a:cs typeface="Time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99506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Dérivation de la règle d’apprentissage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La dérivation de la règle d’apprentissage se fait encore avec les gradients</a:t>
            </a:r>
          </a:p>
          <a:p>
            <a:endParaRPr lang="fr-CA" dirty="0"/>
          </a:p>
          <a:p>
            <a:pPr marL="0" indent="0">
              <a:buNone/>
            </a:pPr>
            <a:endParaRPr lang="fr-CA" dirty="0"/>
          </a:p>
          <a:p>
            <a:endParaRPr lang="fr-CA" dirty="0"/>
          </a:p>
          <a:p>
            <a:r>
              <a:rPr lang="fr-CA" dirty="0" smtClean="0"/>
              <a:t>Calculer ces dérivées partielles peut paraître ardu</a:t>
            </a:r>
            <a:br>
              <a:rPr lang="fr-CA" dirty="0" smtClean="0"/>
            </a:br>
            <a:endParaRPr lang="fr-CA" dirty="0" smtClean="0"/>
          </a:p>
          <a:p>
            <a:r>
              <a:rPr lang="fr-CA" dirty="0" smtClean="0"/>
              <a:t>Le calcul est grandement facilité en utilisant </a:t>
            </a:r>
            <a:r>
              <a:rPr lang="fr-CA" b="1" dirty="0" smtClean="0"/>
              <a:t>la règle de dérivation en chaîne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57</a:t>
            </a:fld>
            <a:endParaRPr lang="en-US"/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282" y="2117084"/>
            <a:ext cx="6798116" cy="86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616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Dérivation en chaîne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Si on peut écrire une fonction            à partir d’un résultat </a:t>
            </a:r>
            <a:br>
              <a:rPr lang="fr-CA" dirty="0" smtClean="0"/>
            </a:br>
            <a:r>
              <a:rPr lang="fr-CA" dirty="0" smtClean="0"/>
              <a:t>intermédiaire  </a:t>
            </a:r>
            <a:br>
              <a:rPr lang="fr-CA" dirty="0" smtClean="0"/>
            </a:br>
            <a:endParaRPr lang="fr-CA" dirty="0"/>
          </a:p>
          <a:p>
            <a:endParaRPr lang="fr-CA" dirty="0" smtClean="0"/>
          </a:p>
          <a:p>
            <a:pPr marL="0" indent="0">
              <a:buNone/>
            </a:pPr>
            <a:endParaRPr lang="fr-CA" dirty="0"/>
          </a:p>
          <a:p>
            <a:r>
              <a:rPr lang="fr-CA" dirty="0" smtClean="0"/>
              <a:t>De façon récurrente, si on peut exprimer           à partir de </a:t>
            </a:r>
          </a:p>
          <a:p>
            <a:endParaRPr lang="fr-CA" dirty="0"/>
          </a:p>
          <a:p>
            <a:pPr marL="0" indent="0">
              <a:buNone/>
            </a:pPr>
            <a:r>
              <a:rPr lang="fr-CA" dirty="0"/>
              <a:t/>
            </a:r>
            <a:br>
              <a:rPr lang="fr-CA" dirty="0"/>
            </a:br>
            <a:endParaRPr lang="fr-CA" dirty="0" smtClean="0"/>
          </a:p>
          <a:p>
            <a:r>
              <a:rPr lang="fr-CA" dirty="0" smtClean="0"/>
              <a:t>Si on peut écrire une fonction             à partir de résultats intermédiaires               , alors on peut écrire la dérivée partielle</a:t>
            </a:r>
          </a:p>
          <a:p>
            <a:pPr lvl="1"/>
            <a:endParaRPr lang="fr-CA" dirty="0"/>
          </a:p>
          <a:p>
            <a:pPr lvl="1"/>
            <a:endParaRPr lang="fr-CA" dirty="0" smtClean="0"/>
          </a:p>
          <a:p>
            <a:pPr marL="457200" lvl="1" indent="0">
              <a:buNone/>
            </a:pPr>
            <a:endParaRPr lang="fr-CA" dirty="0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58</a:t>
            </a:fld>
            <a:endParaRPr lang="en-US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1544" y="5075546"/>
            <a:ext cx="641896" cy="320948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2174" y="4754426"/>
            <a:ext cx="555153" cy="320948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6112" y="5534748"/>
            <a:ext cx="3565125" cy="824055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72247" y="1969290"/>
            <a:ext cx="546479" cy="320948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17634" y="2503557"/>
            <a:ext cx="2905880" cy="745987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8199" y="1668326"/>
            <a:ext cx="555153" cy="320948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34399" y="3361836"/>
            <a:ext cx="546479" cy="320948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82049" y="3358172"/>
            <a:ext cx="555153" cy="320948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54009" y="3865632"/>
            <a:ext cx="3781982" cy="74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95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Dérivation en chaîne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Exemple:</a:t>
            </a:r>
          </a:p>
          <a:p>
            <a:endParaRPr lang="fr-CA" dirty="0"/>
          </a:p>
          <a:p>
            <a:r>
              <a:rPr lang="fr-CA" dirty="0" smtClean="0"/>
              <a:t>On considère                                      et</a:t>
            </a:r>
          </a:p>
          <a:p>
            <a:r>
              <a:rPr lang="fr-CA" dirty="0" smtClean="0"/>
              <a:t>Donc on peut écrire </a:t>
            </a:r>
          </a:p>
          <a:p>
            <a:r>
              <a:rPr lang="fr-CA" dirty="0" smtClean="0"/>
              <a:t>On peut obtenir la dérivée partielle avec les morceaux: </a:t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endParaRPr lang="fr-CA" dirty="0" smtClean="0"/>
          </a:p>
          <a:p>
            <a:r>
              <a:rPr lang="fr-CA" dirty="0" smtClean="0"/>
              <a:t>Donc: </a:t>
            </a:r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8796" y="2389051"/>
            <a:ext cx="1986408" cy="320948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6840" y="1611716"/>
            <a:ext cx="3712588" cy="364319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4409" y="3552825"/>
            <a:ext cx="1465262" cy="732631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9379" y="2373176"/>
            <a:ext cx="1821596" cy="320948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72448" y="2709999"/>
            <a:ext cx="3218155" cy="364319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98808" y="4521200"/>
            <a:ext cx="2188313" cy="704850"/>
          </a:xfrm>
          <a:prstGeom prst="rect">
            <a:avLst/>
          </a:prstGeom>
        </p:spPr>
      </p:pic>
      <p:pic>
        <p:nvPicPr>
          <p:cNvPr id="22" name="Image 2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28322" y="3582829"/>
            <a:ext cx="2203265" cy="676593"/>
          </a:xfrm>
          <a:prstGeom prst="rect">
            <a:avLst/>
          </a:prstGeom>
        </p:spPr>
      </p:pic>
      <p:pic>
        <p:nvPicPr>
          <p:cNvPr id="23" name="Image 2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33033" y="4529410"/>
            <a:ext cx="1474625" cy="676594"/>
          </a:xfrm>
          <a:prstGeom prst="rect">
            <a:avLst/>
          </a:prstGeom>
        </p:spPr>
      </p:pic>
      <p:pic>
        <p:nvPicPr>
          <p:cNvPr id="24" name="Image 2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76739" y="5480565"/>
            <a:ext cx="6870023" cy="693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5283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Types de problèmes d’apprentissage</a:t>
            </a:r>
            <a:endParaRPr lang="fr-CA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Dans ce cours, on va se concentrer sur l’apprentissage supervisé</a:t>
            </a:r>
          </a:p>
          <a:p>
            <a:endParaRPr lang="fr-CA" dirty="0"/>
          </a:p>
          <a:p>
            <a:r>
              <a:rPr lang="fr-CA" dirty="0"/>
              <a:t>Plus spécifiquement, on va s’intéresser au problème de la </a:t>
            </a:r>
            <a:r>
              <a:rPr lang="fr-CA" dirty="0" smtClean="0"/>
              <a:t>classification</a:t>
            </a:r>
          </a:p>
          <a:p>
            <a:endParaRPr lang="fr-CA" dirty="0"/>
          </a:p>
          <a:p>
            <a:r>
              <a:rPr lang="fr-CA" dirty="0" smtClean="0"/>
              <a:t>Voir le cours </a:t>
            </a:r>
            <a:r>
              <a:rPr lang="fr-CA" b="1" dirty="0"/>
              <a:t>IFT 603 - </a:t>
            </a:r>
            <a:r>
              <a:rPr lang="fr-FR" b="1" dirty="0"/>
              <a:t>Techniques </a:t>
            </a:r>
            <a:r>
              <a:rPr lang="fr-FR" b="1" dirty="0" smtClean="0"/>
              <a:t>d'apprentissage </a:t>
            </a:r>
            <a:r>
              <a:rPr lang="fr-FR" dirty="0" smtClean="0"/>
              <a:t>pour en savoir plus sur le grand monde de l’apprentissage automatique</a:t>
            </a:r>
            <a:endParaRPr lang="fr-CA" dirty="0"/>
          </a:p>
          <a:p>
            <a:endParaRPr lang="fr-CA" dirty="0"/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278393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Dérivation de la règle d’apprentissage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La dérivation de la règle d’apprentissage se fait encore avec les gradients</a:t>
            </a:r>
          </a:p>
          <a:p>
            <a:endParaRPr lang="fr-CA" dirty="0"/>
          </a:p>
          <a:p>
            <a:pPr marL="0" indent="0">
              <a:buNone/>
            </a:pPr>
            <a:endParaRPr lang="fr-CA" dirty="0"/>
          </a:p>
          <a:p>
            <a:r>
              <a:rPr lang="fr-CA" dirty="0" smtClean="0"/>
              <a:t>Par l’application de la dérivée en chaîne, on peut décomposer cette règle d’apprentissage comme suit:</a:t>
            </a:r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pPr marL="0" indent="0">
              <a:buNone/>
            </a:pPr>
            <a:r>
              <a:rPr lang="fr-CA" dirty="0" smtClean="0"/>
              <a:t/>
            </a:r>
            <a:br>
              <a:rPr lang="fr-CA" dirty="0" smtClean="0"/>
            </a:br>
            <a:endParaRPr lang="fr-CA" dirty="0" smtClean="0"/>
          </a:p>
          <a:p>
            <a:r>
              <a:rPr lang="fr-CA" dirty="0" smtClean="0"/>
              <a:t>Par contre, un calcul naïf de tous ces gradients serait très inefficace</a:t>
            </a:r>
          </a:p>
          <a:p>
            <a:r>
              <a:rPr lang="fr-CA" dirty="0" smtClean="0"/>
              <a:t>Pour un calcul efficace, on utilise la procédure de </a:t>
            </a:r>
            <a:r>
              <a:rPr lang="fr-CA" b="1" dirty="0" err="1" smtClean="0"/>
              <a:t>rétropropagation</a:t>
            </a:r>
            <a:r>
              <a:rPr lang="fr-CA" b="1" dirty="0" smtClean="0"/>
              <a:t> des gradients (ou erreurs)</a:t>
            </a:r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60</a:t>
            </a:fld>
            <a:endParaRPr lang="en-US"/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282" y="2053585"/>
            <a:ext cx="5314963" cy="678170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738" y="3420556"/>
            <a:ext cx="7557025" cy="646028"/>
          </a:xfrm>
          <a:prstGeom prst="rect">
            <a:avLst/>
          </a:prstGeom>
        </p:spPr>
      </p:pic>
      <p:sp>
        <p:nvSpPr>
          <p:cNvPr id="73" name="Accolade ouvrante 72"/>
          <p:cNvSpPr/>
          <p:nvPr/>
        </p:nvSpPr>
        <p:spPr>
          <a:xfrm>
            <a:off x="3745182" y="2943399"/>
            <a:ext cx="247300" cy="2438536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sp>
        <p:nvSpPr>
          <p:cNvPr id="78" name="Accolade ouvrante 77"/>
          <p:cNvSpPr/>
          <p:nvPr/>
        </p:nvSpPr>
        <p:spPr>
          <a:xfrm>
            <a:off x="6151738" y="3154175"/>
            <a:ext cx="247300" cy="2015319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sp>
        <p:nvSpPr>
          <p:cNvPr id="79" name="Accolade ouvrante 78"/>
          <p:cNvSpPr/>
          <p:nvPr/>
        </p:nvSpPr>
        <p:spPr>
          <a:xfrm>
            <a:off x="7859888" y="3644662"/>
            <a:ext cx="247300" cy="1034177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sp>
        <p:nvSpPr>
          <p:cNvPr id="17" name="ZoneTexte 16"/>
          <p:cNvSpPr txBox="1"/>
          <p:nvPr/>
        </p:nvSpPr>
        <p:spPr>
          <a:xfrm>
            <a:off x="3141663" y="4253389"/>
            <a:ext cx="156445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600" dirty="0" smtClean="0">
                <a:latin typeface="+mj-lt"/>
              </a:rPr>
              <a:t>gradient du coût </a:t>
            </a:r>
            <a:br>
              <a:rPr lang="fr-CA" sz="1600" dirty="0" smtClean="0">
                <a:latin typeface="+mj-lt"/>
              </a:rPr>
            </a:br>
            <a:r>
              <a:rPr lang="fr-CA" sz="1600" dirty="0" smtClean="0">
                <a:latin typeface="+mj-lt"/>
              </a:rPr>
              <a:t>p/r au neurone</a:t>
            </a:r>
            <a:endParaRPr lang="fr-CA" sz="1600" dirty="0">
              <a:latin typeface="+mj-lt"/>
            </a:endParaRPr>
          </a:p>
        </p:txBody>
      </p:sp>
      <p:sp>
        <p:nvSpPr>
          <p:cNvPr id="81" name="ZoneTexte 80"/>
          <p:cNvSpPr txBox="1"/>
          <p:nvPr/>
        </p:nvSpPr>
        <p:spPr>
          <a:xfrm>
            <a:off x="5024438" y="4245928"/>
            <a:ext cx="246193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600" dirty="0" smtClean="0">
                <a:latin typeface="+mj-lt"/>
              </a:rPr>
              <a:t>gradient du neurone</a:t>
            </a:r>
            <a:br>
              <a:rPr lang="fr-CA" sz="1600" dirty="0" smtClean="0">
                <a:latin typeface="+mj-lt"/>
              </a:rPr>
            </a:br>
            <a:r>
              <a:rPr lang="fr-CA" sz="1600" dirty="0" smtClean="0">
                <a:latin typeface="+mj-lt"/>
              </a:rPr>
              <a:t>p/r à la somme des entrées</a:t>
            </a:r>
            <a:endParaRPr lang="fr-CA" sz="1600" dirty="0">
              <a:latin typeface="+mj-lt"/>
            </a:endParaRPr>
          </a:p>
        </p:txBody>
      </p:sp>
      <p:sp>
        <p:nvSpPr>
          <p:cNvPr id="82" name="ZoneTexte 81"/>
          <p:cNvSpPr txBox="1"/>
          <p:nvPr/>
        </p:nvSpPr>
        <p:spPr>
          <a:xfrm>
            <a:off x="7446080" y="4222592"/>
            <a:ext cx="13326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600" dirty="0" smtClean="0">
                <a:latin typeface="+mj-lt"/>
              </a:rPr>
              <a:t>gradient de la </a:t>
            </a:r>
            <a:br>
              <a:rPr lang="fr-CA" sz="1600" dirty="0" smtClean="0">
                <a:latin typeface="+mj-lt"/>
              </a:rPr>
            </a:br>
            <a:r>
              <a:rPr lang="fr-CA" sz="1600" dirty="0" smtClean="0">
                <a:latin typeface="+mj-lt"/>
              </a:rPr>
              <a:t>somme p/r </a:t>
            </a:r>
          </a:p>
          <a:p>
            <a:pPr algn="ctr"/>
            <a:r>
              <a:rPr lang="fr-CA" sz="1600" dirty="0" smtClean="0">
                <a:latin typeface="+mj-lt"/>
              </a:rPr>
              <a:t>au poids</a:t>
            </a:r>
            <a:endParaRPr lang="fr-CA" sz="1600" dirty="0">
              <a:latin typeface="+mj-lt"/>
            </a:endParaRPr>
          </a:p>
        </p:txBody>
      </p:sp>
      <p:pic>
        <p:nvPicPr>
          <p:cNvPr id="28" name="Imag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37513" y="4848050"/>
            <a:ext cx="387116" cy="20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2018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err="1" smtClean="0"/>
              <a:t>Rétropropagation</a:t>
            </a:r>
            <a:r>
              <a:rPr lang="fr-CA" noProof="0" dirty="0" smtClean="0"/>
              <a:t> des gradients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61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Utiliser le fait que la dérivée pour un neurone à la couche </a:t>
            </a:r>
            <a:r>
              <a:rPr lang="fr-CA" i="1" dirty="0" smtClean="0">
                <a:latin typeface="Times"/>
                <a:cs typeface="Times"/>
              </a:rPr>
              <a:t>l</a:t>
            </a:r>
            <a:r>
              <a:rPr lang="fr-CA" dirty="0" smtClean="0"/>
              <a:t> peut être calculée à partir de la dérivée des neurones connectés à la couche </a:t>
            </a:r>
            <a:r>
              <a:rPr lang="fr-CA" i="1" dirty="0" smtClean="0">
                <a:latin typeface="Times"/>
                <a:cs typeface="Times"/>
              </a:rPr>
              <a:t>l+1</a:t>
            </a:r>
            <a:r>
              <a:rPr lang="fr-CA" dirty="0" smtClean="0"/>
              <a:t> </a:t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>où                                    et</a:t>
            </a:r>
            <a:endParaRPr lang="fr-CA"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1833" y="5912150"/>
            <a:ext cx="1792205" cy="595013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4937" y="5951703"/>
            <a:ext cx="2105482" cy="291771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887" y="2405344"/>
            <a:ext cx="6245476" cy="3305513"/>
          </a:xfrm>
          <a:prstGeom prst="rect">
            <a:avLst/>
          </a:prstGeom>
        </p:spPr>
      </p:pic>
      <p:cxnSp>
        <p:nvCxnSpPr>
          <p:cNvPr id="14" name="Connecteur droit avec flèche 13"/>
          <p:cNvCxnSpPr/>
          <p:nvPr/>
        </p:nvCxnSpPr>
        <p:spPr>
          <a:xfrm flipV="1">
            <a:off x="1603375" y="3079750"/>
            <a:ext cx="1650207" cy="5238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ZoneTexte 19"/>
          <p:cNvSpPr txBox="1"/>
          <p:nvPr/>
        </p:nvSpPr>
        <p:spPr>
          <a:xfrm>
            <a:off x="403225" y="3603626"/>
            <a:ext cx="17637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 smtClean="0">
                <a:latin typeface="+mn-lt"/>
              </a:rPr>
              <a:t>     itère sur les neurones cachés de la couche </a:t>
            </a:r>
            <a:r>
              <a:rPr lang="fr-CA" i="1" dirty="0" smtClean="0">
                <a:latin typeface="Times"/>
                <a:cs typeface="Times"/>
              </a:rPr>
              <a:t>l+1</a:t>
            </a:r>
            <a:endParaRPr lang="fr-CA" i="1" dirty="0">
              <a:latin typeface="Times"/>
              <a:cs typeface="Times"/>
            </a:endParaRPr>
          </a:p>
        </p:txBody>
      </p:sp>
      <p:pic>
        <p:nvPicPr>
          <p:cNvPr id="19" name="Imag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206" y="3657974"/>
            <a:ext cx="138788" cy="23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6443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err="1" smtClean="0"/>
              <a:t>Visualization</a:t>
            </a:r>
            <a:r>
              <a:rPr lang="fr-CA" noProof="0" dirty="0" smtClean="0"/>
              <a:t> </a:t>
            </a:r>
            <a:r>
              <a:rPr lang="fr-CA" dirty="0" smtClean="0"/>
              <a:t>de la </a:t>
            </a:r>
            <a:r>
              <a:rPr lang="fr-CA" dirty="0" err="1" smtClean="0"/>
              <a:t>rétropropagation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62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L’algorithme d’apprentissage commence par une </a:t>
            </a:r>
            <a:r>
              <a:rPr lang="fr-CA" b="1" dirty="0" smtClean="0"/>
              <a:t>propagation avant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Grouper 2"/>
          <p:cNvGrpSpPr/>
          <p:nvPr/>
        </p:nvGrpSpPr>
        <p:grpSpPr>
          <a:xfrm>
            <a:off x="6724948" y="314202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14" name="Ellipse 1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7" name="ZoneTexte 16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 smtClean="0">
                  <a:latin typeface="Times"/>
                  <a:cs typeface="Times"/>
                </a:rPr>
                <a:t>7</a:t>
              </a:r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18" name="ZoneTexte 17"/>
          <p:cNvSpPr txBox="1"/>
          <p:nvPr/>
        </p:nvSpPr>
        <p:spPr>
          <a:xfrm>
            <a:off x="6373042" y="2546620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5,7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6,7</a:t>
            </a:r>
            <a:endParaRPr lang="fr-CA" sz="2000" i="1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5</a:t>
              </a: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6</a:t>
              </a: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3</a:t>
              </a: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4</a:t>
              </a:r>
            </a:p>
          </p:txBody>
        </p:sp>
      </p:grpSp>
      <p:sp>
        <p:nvSpPr>
          <p:cNvPr id="34" name="ZoneTexte 33"/>
          <p:cNvSpPr txBox="1"/>
          <p:nvPr/>
        </p:nvSpPr>
        <p:spPr>
          <a:xfrm>
            <a:off x="1483711" y="2344134"/>
            <a:ext cx="364202" cy="52322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800" dirty="0">
                <a:latin typeface="Times"/>
                <a:cs typeface="Times"/>
              </a:rPr>
              <a:t>1</a:t>
            </a:r>
          </a:p>
        </p:txBody>
      </p:sp>
      <p:sp>
        <p:nvSpPr>
          <p:cNvPr id="37" name="ZoneTexte 36"/>
          <p:cNvSpPr txBox="1"/>
          <p:nvPr/>
        </p:nvSpPr>
        <p:spPr>
          <a:xfrm>
            <a:off x="1483711" y="3948224"/>
            <a:ext cx="364202" cy="52322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800" dirty="0">
                <a:latin typeface="Times"/>
                <a:cs typeface="Times"/>
              </a:rPr>
              <a:t>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3,5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3,6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4,5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4,6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1,3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1,4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2,3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2,4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60" name="ZoneTexte 59"/>
          <p:cNvSpPr txBox="1"/>
          <p:nvPr/>
        </p:nvSpPr>
        <p:spPr>
          <a:xfrm>
            <a:off x="449672" y="2277212"/>
            <a:ext cx="882312" cy="584776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3200" i="1" dirty="0" smtClean="0">
                <a:latin typeface="Times"/>
                <a:cs typeface="Times"/>
              </a:rPr>
              <a:t>x</a:t>
            </a:r>
            <a:r>
              <a:rPr lang="fr-CA" sz="3200" i="1" baseline="-25000" dirty="0" smtClean="0">
                <a:latin typeface="Times"/>
                <a:cs typeface="Times"/>
              </a:rPr>
              <a:t>1</a:t>
            </a:r>
            <a:r>
              <a:rPr lang="fr-CA" sz="3200" i="1" dirty="0" smtClean="0">
                <a:latin typeface="Times"/>
                <a:cs typeface="Times"/>
              </a:rPr>
              <a:t> </a:t>
            </a:r>
            <a:r>
              <a:rPr lang="fr-CA" sz="3200" dirty="0" smtClean="0">
                <a:latin typeface="Times"/>
                <a:cs typeface="Times"/>
              </a:rPr>
              <a:t>=</a:t>
            </a:r>
            <a:endParaRPr lang="fr-CA" sz="3200" baseline="-25000" dirty="0">
              <a:latin typeface="Times"/>
              <a:cs typeface="Times"/>
            </a:endParaRPr>
          </a:p>
        </p:txBody>
      </p:sp>
      <p:sp>
        <p:nvSpPr>
          <p:cNvPr id="61" name="ZoneTexte 60"/>
          <p:cNvSpPr txBox="1"/>
          <p:nvPr/>
        </p:nvSpPr>
        <p:spPr>
          <a:xfrm>
            <a:off x="449672" y="3906689"/>
            <a:ext cx="882312" cy="584776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3200" i="1" dirty="0" smtClean="0">
                <a:latin typeface="Times"/>
                <a:cs typeface="Times"/>
              </a:rPr>
              <a:t>x</a:t>
            </a:r>
            <a:r>
              <a:rPr lang="fr-CA" sz="3200" i="1" baseline="-25000" dirty="0">
                <a:latin typeface="Times"/>
                <a:cs typeface="Times"/>
              </a:rPr>
              <a:t>2</a:t>
            </a:r>
            <a:r>
              <a:rPr lang="fr-CA" sz="3200" i="1" dirty="0" smtClean="0">
                <a:latin typeface="Times"/>
                <a:cs typeface="Times"/>
              </a:rPr>
              <a:t> </a:t>
            </a:r>
            <a:r>
              <a:rPr lang="fr-CA" sz="3200" dirty="0" smtClean="0">
                <a:latin typeface="Times"/>
                <a:cs typeface="Times"/>
              </a:rPr>
              <a:t>=</a:t>
            </a:r>
            <a:endParaRPr lang="fr-CA" sz="3200" baseline="-25000" dirty="0">
              <a:latin typeface="Times"/>
              <a:cs typeface="Times"/>
            </a:endParaRPr>
          </a:p>
        </p:txBody>
      </p:sp>
      <p:sp>
        <p:nvSpPr>
          <p:cNvPr id="63" name="Flèche droite rayée 62"/>
          <p:cNvSpPr/>
          <p:nvPr/>
        </p:nvSpPr>
        <p:spPr>
          <a:xfrm>
            <a:off x="3016250" y="4730750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0997" y="5143500"/>
            <a:ext cx="2659522" cy="1106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400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err="1" smtClean="0"/>
              <a:t>Visualization</a:t>
            </a:r>
            <a:r>
              <a:rPr lang="fr-CA" noProof="0" dirty="0" smtClean="0"/>
              <a:t> </a:t>
            </a:r>
            <a:r>
              <a:rPr lang="fr-CA" dirty="0" smtClean="0"/>
              <a:t>de la </a:t>
            </a:r>
            <a:r>
              <a:rPr lang="fr-CA" dirty="0" err="1" smtClean="0"/>
              <a:t>rétropropagation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63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Ensuite, le gradient sur la sortie est calculé, et le gradient </a:t>
            </a:r>
            <a:r>
              <a:rPr lang="fr-CA" dirty="0" err="1" smtClean="0"/>
              <a:t>rétropropagé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Grouper 2"/>
          <p:cNvGrpSpPr/>
          <p:nvPr/>
        </p:nvGrpSpPr>
        <p:grpSpPr>
          <a:xfrm>
            <a:off x="6724948" y="314202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14" name="Ellipse 1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7" name="ZoneTexte 16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 smtClean="0">
                  <a:latin typeface="Times"/>
                  <a:cs typeface="Times"/>
                </a:rPr>
                <a:t>7</a:t>
              </a:r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18" name="ZoneTexte 17"/>
          <p:cNvSpPr txBox="1"/>
          <p:nvPr/>
        </p:nvSpPr>
        <p:spPr>
          <a:xfrm>
            <a:off x="6373042" y="2546620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5,7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6,7</a:t>
            </a:r>
            <a:endParaRPr lang="fr-CA" sz="2000" i="1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5</a:t>
              </a: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6</a:t>
              </a: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3</a:t>
              </a: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4</a:t>
              </a:r>
            </a:p>
          </p:txBody>
        </p:sp>
      </p:grpSp>
      <p:sp>
        <p:nvSpPr>
          <p:cNvPr id="34" name="ZoneTexte 33"/>
          <p:cNvSpPr txBox="1"/>
          <p:nvPr/>
        </p:nvSpPr>
        <p:spPr>
          <a:xfrm>
            <a:off x="1483711" y="2344134"/>
            <a:ext cx="364202" cy="52322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800" dirty="0">
                <a:latin typeface="Times"/>
                <a:cs typeface="Times"/>
              </a:rPr>
              <a:t>1</a:t>
            </a:r>
          </a:p>
        </p:txBody>
      </p:sp>
      <p:sp>
        <p:nvSpPr>
          <p:cNvPr id="37" name="ZoneTexte 36"/>
          <p:cNvSpPr txBox="1"/>
          <p:nvPr/>
        </p:nvSpPr>
        <p:spPr>
          <a:xfrm>
            <a:off x="1483711" y="3948224"/>
            <a:ext cx="364202" cy="52322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800" dirty="0">
                <a:latin typeface="Times"/>
                <a:cs typeface="Times"/>
              </a:rPr>
              <a:t>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3,5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3,6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4,5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4,6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1,3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1,4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2,3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2,4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60" name="ZoneTexte 59"/>
          <p:cNvSpPr txBox="1"/>
          <p:nvPr/>
        </p:nvSpPr>
        <p:spPr>
          <a:xfrm>
            <a:off x="449672" y="2277212"/>
            <a:ext cx="882312" cy="584776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3200" i="1" dirty="0" smtClean="0">
                <a:latin typeface="Times"/>
                <a:cs typeface="Times"/>
              </a:rPr>
              <a:t>x</a:t>
            </a:r>
            <a:r>
              <a:rPr lang="fr-CA" sz="3200" i="1" baseline="-25000" dirty="0" smtClean="0">
                <a:latin typeface="Times"/>
                <a:cs typeface="Times"/>
              </a:rPr>
              <a:t>1</a:t>
            </a:r>
            <a:r>
              <a:rPr lang="fr-CA" sz="3200" i="1" dirty="0" smtClean="0">
                <a:latin typeface="Times"/>
                <a:cs typeface="Times"/>
              </a:rPr>
              <a:t> </a:t>
            </a:r>
            <a:r>
              <a:rPr lang="fr-CA" sz="3200" dirty="0" smtClean="0">
                <a:latin typeface="Times"/>
                <a:cs typeface="Times"/>
              </a:rPr>
              <a:t>=</a:t>
            </a:r>
            <a:endParaRPr lang="fr-CA" sz="3200" baseline="-25000" dirty="0">
              <a:latin typeface="Times"/>
              <a:cs typeface="Times"/>
            </a:endParaRPr>
          </a:p>
        </p:txBody>
      </p:sp>
      <p:sp>
        <p:nvSpPr>
          <p:cNvPr id="61" name="ZoneTexte 60"/>
          <p:cNvSpPr txBox="1"/>
          <p:nvPr/>
        </p:nvSpPr>
        <p:spPr>
          <a:xfrm>
            <a:off x="449672" y="3906689"/>
            <a:ext cx="882312" cy="584776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3200" i="1" dirty="0" smtClean="0">
                <a:latin typeface="Times"/>
                <a:cs typeface="Times"/>
              </a:rPr>
              <a:t>x</a:t>
            </a:r>
            <a:r>
              <a:rPr lang="fr-CA" sz="3200" i="1" baseline="-25000" dirty="0">
                <a:latin typeface="Times"/>
                <a:cs typeface="Times"/>
              </a:rPr>
              <a:t>2</a:t>
            </a:r>
            <a:r>
              <a:rPr lang="fr-CA" sz="3200" i="1" dirty="0" smtClean="0">
                <a:latin typeface="Times"/>
                <a:cs typeface="Times"/>
              </a:rPr>
              <a:t> </a:t>
            </a:r>
            <a:r>
              <a:rPr lang="fr-CA" sz="3200" dirty="0" smtClean="0">
                <a:latin typeface="Times"/>
                <a:cs typeface="Times"/>
              </a:rPr>
              <a:t>=</a:t>
            </a:r>
            <a:endParaRPr lang="fr-CA" sz="3200" baseline="-25000" dirty="0">
              <a:latin typeface="Times"/>
              <a:cs typeface="Times"/>
            </a:endParaRPr>
          </a:p>
        </p:txBody>
      </p:sp>
      <p:sp>
        <p:nvSpPr>
          <p:cNvPr id="63" name="Flèche droite rayée 62"/>
          <p:cNvSpPr/>
          <p:nvPr/>
        </p:nvSpPr>
        <p:spPr>
          <a:xfrm>
            <a:off x="3016250" y="4730750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732" y="5238830"/>
            <a:ext cx="4281935" cy="749141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5750" y="2353369"/>
            <a:ext cx="1056684" cy="646627"/>
          </a:xfrm>
          <a:prstGeom prst="rect">
            <a:avLst/>
          </a:prstGeom>
        </p:spPr>
      </p:pic>
      <p:cxnSp>
        <p:nvCxnSpPr>
          <p:cNvPr id="64" name="Connecteur droit avec flèche 63"/>
          <p:cNvCxnSpPr>
            <a:stCxn id="14" idx="6"/>
          </p:cNvCxnSpPr>
          <p:nvPr/>
        </p:nvCxnSpPr>
        <p:spPr>
          <a:xfrm flipV="1">
            <a:off x="7921625" y="3063496"/>
            <a:ext cx="381000" cy="40320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Connecteur droit avec flèche 65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2742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Visualisation </a:t>
            </a:r>
            <a:r>
              <a:rPr lang="fr-CA" dirty="0" smtClean="0"/>
              <a:t>de la </a:t>
            </a:r>
            <a:r>
              <a:rPr lang="fr-CA" dirty="0" err="1" smtClean="0"/>
              <a:t>rétropropagation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64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Peut propager                                      aussi (décomposition équivalente)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Grouper 2"/>
          <p:cNvGrpSpPr/>
          <p:nvPr/>
        </p:nvGrpSpPr>
        <p:grpSpPr>
          <a:xfrm>
            <a:off x="6724948" y="314202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14" name="Ellipse 1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7" name="ZoneTexte 16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 smtClean="0">
                  <a:latin typeface="Times"/>
                  <a:cs typeface="Times"/>
                </a:rPr>
                <a:t>7</a:t>
              </a:r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18" name="ZoneTexte 17"/>
          <p:cNvSpPr txBox="1"/>
          <p:nvPr/>
        </p:nvSpPr>
        <p:spPr>
          <a:xfrm>
            <a:off x="6373042" y="2546620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5,7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6,7</a:t>
            </a:r>
            <a:endParaRPr lang="fr-CA" sz="2000" i="1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5</a:t>
              </a: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6</a:t>
              </a: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3</a:t>
              </a: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4</a:t>
              </a:r>
            </a:p>
          </p:txBody>
        </p:sp>
      </p:grpSp>
      <p:sp>
        <p:nvSpPr>
          <p:cNvPr id="34" name="ZoneTexte 33"/>
          <p:cNvSpPr txBox="1"/>
          <p:nvPr/>
        </p:nvSpPr>
        <p:spPr>
          <a:xfrm>
            <a:off x="1483711" y="2344134"/>
            <a:ext cx="364202" cy="52322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800" dirty="0">
                <a:latin typeface="Times"/>
                <a:cs typeface="Times"/>
              </a:rPr>
              <a:t>1</a:t>
            </a:r>
          </a:p>
        </p:txBody>
      </p:sp>
      <p:sp>
        <p:nvSpPr>
          <p:cNvPr id="37" name="ZoneTexte 36"/>
          <p:cNvSpPr txBox="1"/>
          <p:nvPr/>
        </p:nvSpPr>
        <p:spPr>
          <a:xfrm>
            <a:off x="1483711" y="3948224"/>
            <a:ext cx="364202" cy="52322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800" dirty="0">
                <a:latin typeface="Times"/>
                <a:cs typeface="Times"/>
              </a:rPr>
              <a:t>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3,5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3,6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4,5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4,6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1,3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1,4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2,3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 smtClean="0">
                <a:latin typeface="Times"/>
                <a:cs typeface="Times"/>
              </a:rPr>
              <a:t>w</a:t>
            </a:r>
            <a:r>
              <a:rPr lang="fr-CA" sz="2000" i="1" baseline="-25000" dirty="0" smtClean="0">
                <a:latin typeface="Times"/>
                <a:cs typeface="Times"/>
              </a:rPr>
              <a:t>2,4</a:t>
            </a:r>
            <a:endParaRPr lang="fr-CA" sz="2000" i="1" baseline="-25000" dirty="0">
              <a:latin typeface="Times"/>
              <a:cs typeface="Times"/>
            </a:endParaRPr>
          </a:p>
        </p:txBody>
      </p:sp>
      <p:sp>
        <p:nvSpPr>
          <p:cNvPr id="60" name="ZoneTexte 59"/>
          <p:cNvSpPr txBox="1"/>
          <p:nvPr/>
        </p:nvSpPr>
        <p:spPr>
          <a:xfrm>
            <a:off x="449672" y="2277212"/>
            <a:ext cx="882312" cy="584776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3200" i="1" dirty="0" smtClean="0">
                <a:latin typeface="Times"/>
                <a:cs typeface="Times"/>
              </a:rPr>
              <a:t>x</a:t>
            </a:r>
            <a:r>
              <a:rPr lang="fr-CA" sz="3200" i="1" baseline="-25000" dirty="0" smtClean="0">
                <a:latin typeface="Times"/>
                <a:cs typeface="Times"/>
              </a:rPr>
              <a:t>1</a:t>
            </a:r>
            <a:r>
              <a:rPr lang="fr-CA" sz="3200" i="1" dirty="0" smtClean="0">
                <a:latin typeface="Times"/>
                <a:cs typeface="Times"/>
              </a:rPr>
              <a:t> </a:t>
            </a:r>
            <a:r>
              <a:rPr lang="fr-CA" sz="3200" dirty="0" smtClean="0">
                <a:latin typeface="Times"/>
                <a:cs typeface="Times"/>
              </a:rPr>
              <a:t>=</a:t>
            </a:r>
            <a:endParaRPr lang="fr-CA" sz="3200" baseline="-25000" dirty="0">
              <a:latin typeface="Times"/>
              <a:cs typeface="Times"/>
            </a:endParaRPr>
          </a:p>
        </p:txBody>
      </p:sp>
      <p:sp>
        <p:nvSpPr>
          <p:cNvPr id="61" name="ZoneTexte 60"/>
          <p:cNvSpPr txBox="1"/>
          <p:nvPr/>
        </p:nvSpPr>
        <p:spPr>
          <a:xfrm>
            <a:off x="449672" y="3906689"/>
            <a:ext cx="882312" cy="584776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3200" i="1" dirty="0" smtClean="0">
                <a:latin typeface="Times"/>
                <a:cs typeface="Times"/>
              </a:rPr>
              <a:t>x</a:t>
            </a:r>
            <a:r>
              <a:rPr lang="fr-CA" sz="3200" i="1" baseline="-25000" dirty="0">
                <a:latin typeface="Times"/>
                <a:cs typeface="Times"/>
              </a:rPr>
              <a:t>2</a:t>
            </a:r>
            <a:r>
              <a:rPr lang="fr-CA" sz="3200" i="1" dirty="0" smtClean="0">
                <a:latin typeface="Times"/>
                <a:cs typeface="Times"/>
              </a:rPr>
              <a:t> </a:t>
            </a:r>
            <a:r>
              <a:rPr lang="fr-CA" sz="3200" dirty="0" smtClean="0">
                <a:latin typeface="Times"/>
                <a:cs typeface="Times"/>
              </a:rPr>
              <a:t>=</a:t>
            </a:r>
            <a:endParaRPr lang="fr-CA" sz="3200" baseline="-25000" dirty="0">
              <a:latin typeface="Times"/>
              <a:cs typeface="Times"/>
            </a:endParaRPr>
          </a:p>
        </p:txBody>
      </p:sp>
      <p:sp>
        <p:nvSpPr>
          <p:cNvPr id="63" name="Flèche droite rayée 62"/>
          <p:cNvSpPr/>
          <p:nvPr/>
        </p:nvSpPr>
        <p:spPr>
          <a:xfrm>
            <a:off x="3016250" y="4730750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64" name="Connecteur droit avec flèche 63"/>
          <p:cNvCxnSpPr>
            <a:stCxn id="14" idx="6"/>
          </p:cNvCxnSpPr>
          <p:nvPr/>
        </p:nvCxnSpPr>
        <p:spPr>
          <a:xfrm flipV="1">
            <a:off x="7921625" y="3063496"/>
            <a:ext cx="381000" cy="40320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Connecteur droit avec flèche 65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9" name="Image 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4534" y="2358393"/>
            <a:ext cx="1403655" cy="646627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8766" y="5351547"/>
            <a:ext cx="3241023" cy="622971"/>
          </a:xfrm>
          <a:prstGeom prst="rect">
            <a:avLst/>
          </a:prstGeom>
        </p:spPr>
      </p:pic>
      <p:pic>
        <p:nvPicPr>
          <p:cNvPr id="33" name="Image 3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9678" y="1542655"/>
            <a:ext cx="2071788" cy="616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581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Retour sur la règle d’apprentissage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La dérivation de la règle d’apprentissage se fait encore avec les gradients</a:t>
            </a:r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endParaRPr lang="fr-CA" dirty="0" smtClean="0"/>
          </a:p>
          <a:p>
            <a:endParaRPr lang="fr-CA" dirty="0"/>
          </a:p>
          <a:p>
            <a:endParaRPr lang="fr-CA" dirty="0" smtClean="0"/>
          </a:p>
          <a:p>
            <a:r>
              <a:rPr lang="fr-CA" dirty="0" smtClean="0"/>
              <a:t>Donc la règle de mise à jour peut être écrite comme suite:</a:t>
            </a:r>
          </a:p>
          <a:p>
            <a:endParaRPr lang="fr-CA" dirty="0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65</a:t>
            </a:fld>
            <a:endParaRPr lang="en-US"/>
          </a:p>
        </p:txBody>
      </p:sp>
      <p:pic>
        <p:nvPicPr>
          <p:cNvPr id="16" name="Imag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22" y="2297371"/>
            <a:ext cx="7557025" cy="646028"/>
          </a:xfrm>
          <a:prstGeom prst="rect">
            <a:avLst/>
          </a:prstGeom>
        </p:spPr>
      </p:pic>
      <p:sp>
        <p:nvSpPr>
          <p:cNvPr id="73" name="Accolade ouvrante 72"/>
          <p:cNvSpPr/>
          <p:nvPr/>
        </p:nvSpPr>
        <p:spPr>
          <a:xfrm>
            <a:off x="3358066" y="1820214"/>
            <a:ext cx="247300" cy="2438536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sp>
        <p:nvSpPr>
          <p:cNvPr id="78" name="Accolade ouvrante 77"/>
          <p:cNvSpPr/>
          <p:nvPr/>
        </p:nvSpPr>
        <p:spPr>
          <a:xfrm>
            <a:off x="5764622" y="2030990"/>
            <a:ext cx="247300" cy="2015319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sp>
        <p:nvSpPr>
          <p:cNvPr id="79" name="Accolade ouvrante 78"/>
          <p:cNvSpPr/>
          <p:nvPr/>
        </p:nvSpPr>
        <p:spPr>
          <a:xfrm>
            <a:off x="7472772" y="2521477"/>
            <a:ext cx="247300" cy="1034177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sp>
        <p:nvSpPr>
          <p:cNvPr id="17" name="ZoneTexte 16"/>
          <p:cNvSpPr txBox="1"/>
          <p:nvPr/>
        </p:nvSpPr>
        <p:spPr>
          <a:xfrm>
            <a:off x="2754547" y="3130204"/>
            <a:ext cx="156445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600" dirty="0" smtClean="0">
                <a:latin typeface="+mj-lt"/>
              </a:rPr>
              <a:t>gradient du coût </a:t>
            </a:r>
            <a:br>
              <a:rPr lang="fr-CA" sz="1600" dirty="0" smtClean="0">
                <a:latin typeface="+mj-lt"/>
              </a:rPr>
            </a:br>
            <a:r>
              <a:rPr lang="fr-CA" sz="1600" dirty="0" smtClean="0">
                <a:latin typeface="+mj-lt"/>
              </a:rPr>
              <a:t>p/r au neurone</a:t>
            </a:r>
            <a:endParaRPr lang="fr-CA" sz="1600" dirty="0">
              <a:latin typeface="+mj-lt"/>
            </a:endParaRPr>
          </a:p>
        </p:txBody>
      </p:sp>
      <p:sp>
        <p:nvSpPr>
          <p:cNvPr id="81" name="ZoneTexte 80"/>
          <p:cNvSpPr txBox="1"/>
          <p:nvPr/>
        </p:nvSpPr>
        <p:spPr>
          <a:xfrm>
            <a:off x="4637322" y="3122743"/>
            <a:ext cx="246193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600" dirty="0" smtClean="0">
                <a:latin typeface="+mj-lt"/>
              </a:rPr>
              <a:t>gradient du neurone</a:t>
            </a:r>
            <a:br>
              <a:rPr lang="fr-CA" sz="1600" dirty="0" smtClean="0">
                <a:latin typeface="+mj-lt"/>
              </a:rPr>
            </a:br>
            <a:r>
              <a:rPr lang="fr-CA" sz="1600" dirty="0" smtClean="0">
                <a:latin typeface="+mj-lt"/>
              </a:rPr>
              <a:t>p/r à la somme des entrées</a:t>
            </a:r>
            <a:endParaRPr lang="fr-CA" sz="1600" dirty="0">
              <a:latin typeface="+mj-lt"/>
            </a:endParaRPr>
          </a:p>
        </p:txBody>
      </p:sp>
      <p:sp>
        <p:nvSpPr>
          <p:cNvPr id="82" name="ZoneTexte 81"/>
          <p:cNvSpPr txBox="1"/>
          <p:nvPr/>
        </p:nvSpPr>
        <p:spPr>
          <a:xfrm>
            <a:off x="7058964" y="3099407"/>
            <a:ext cx="13326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600" dirty="0" smtClean="0">
                <a:latin typeface="+mj-lt"/>
              </a:rPr>
              <a:t>gradient de la </a:t>
            </a:r>
            <a:br>
              <a:rPr lang="fr-CA" sz="1600" dirty="0" smtClean="0">
                <a:latin typeface="+mj-lt"/>
              </a:rPr>
            </a:br>
            <a:r>
              <a:rPr lang="fr-CA" sz="1600" dirty="0" smtClean="0">
                <a:latin typeface="+mj-lt"/>
              </a:rPr>
              <a:t>somme p/r </a:t>
            </a:r>
          </a:p>
          <a:p>
            <a:pPr algn="ctr"/>
            <a:r>
              <a:rPr lang="fr-CA" sz="1600" dirty="0" smtClean="0">
                <a:latin typeface="+mj-lt"/>
              </a:rPr>
              <a:t>au poids</a:t>
            </a:r>
            <a:endParaRPr lang="fr-CA" sz="1600" dirty="0">
              <a:latin typeface="+mj-lt"/>
            </a:endParaRPr>
          </a:p>
        </p:txBody>
      </p:sp>
      <p:pic>
        <p:nvPicPr>
          <p:cNvPr id="28" name="Image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0397" y="3724865"/>
            <a:ext cx="387116" cy="200727"/>
          </a:xfrm>
          <a:prstGeom prst="rect">
            <a:avLst/>
          </a:prstGeom>
        </p:spPr>
      </p:pic>
      <p:sp>
        <p:nvSpPr>
          <p:cNvPr id="18" name="Accolade ouvrante 17"/>
          <p:cNvSpPr/>
          <p:nvPr/>
        </p:nvSpPr>
        <p:spPr>
          <a:xfrm>
            <a:off x="4494716" y="1730706"/>
            <a:ext cx="247300" cy="4752018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9981" y="4401036"/>
            <a:ext cx="300182" cy="265545"/>
          </a:xfrm>
          <a:prstGeom prst="rect">
            <a:avLst/>
          </a:prstGeom>
        </p:spPr>
      </p:pic>
      <p:sp>
        <p:nvSpPr>
          <p:cNvPr id="20" name="Accolade ouvrante 19"/>
          <p:cNvSpPr/>
          <p:nvPr/>
        </p:nvSpPr>
        <p:spPr>
          <a:xfrm>
            <a:off x="7524069" y="3587404"/>
            <a:ext cx="247300" cy="1034177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4116" y="4349101"/>
            <a:ext cx="754662" cy="320948"/>
          </a:xfrm>
          <a:prstGeom prst="rect">
            <a:avLst/>
          </a:prstGeom>
        </p:spPr>
      </p:pic>
      <p:pic>
        <p:nvPicPr>
          <p:cNvPr id="23" name="Imag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8146" y="5459087"/>
            <a:ext cx="3415928" cy="372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7219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66</a:t>
            </a:fld>
            <a:endParaRPr lang="en-US"/>
          </a:p>
        </p:txBody>
      </p:sp>
      <p:grpSp>
        <p:nvGrpSpPr>
          <p:cNvPr id="12" name="Grouper 11"/>
          <p:cNvGrpSpPr/>
          <p:nvPr/>
        </p:nvGrpSpPr>
        <p:grpSpPr>
          <a:xfrm>
            <a:off x="980879" y="119394"/>
            <a:ext cx="7178872" cy="6190768"/>
            <a:chOff x="250629" y="119394"/>
            <a:chExt cx="7178872" cy="6190768"/>
          </a:xfrm>
        </p:grpSpPr>
        <p:pic>
          <p:nvPicPr>
            <p:cNvPr id="3" name="Image 2" descr="Sans titre.p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629" y="119394"/>
              <a:ext cx="7178872" cy="6190768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1990726" y="4206875"/>
              <a:ext cx="1849437" cy="25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</p:grpSp>
      <p:pic>
        <p:nvPicPr>
          <p:cNvPr id="2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6065" y="4202386"/>
            <a:ext cx="2488351" cy="231061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015" y="1260939"/>
            <a:ext cx="3705041" cy="48281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828800" y="1750375"/>
            <a:ext cx="3048000" cy="20034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0625" y="1754920"/>
            <a:ext cx="768350" cy="22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751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67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4" name="ZoneTexte 33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37" name="ZoneTexte 36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-2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3" name="Flèche droite rayée 62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1782" y="5480102"/>
            <a:ext cx="2197952" cy="914069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3290239" y="4682250"/>
            <a:ext cx="19522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 smtClean="0">
                <a:latin typeface="+mn-lt"/>
              </a:rPr>
              <a:t>propagation avant</a:t>
            </a:r>
            <a:endParaRPr lang="fr-FR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14048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68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rgbClr val="000090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-2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3" name="Flèche droite rayée 62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rgbClr val="000090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0.378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9" name="ZoneTexte 68"/>
          <p:cNvSpPr txBox="1"/>
          <p:nvPr/>
        </p:nvSpPr>
        <p:spPr>
          <a:xfrm>
            <a:off x="1778630" y="5726053"/>
            <a:ext cx="5665214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2000" i="1" dirty="0" err="1">
                <a:latin typeface="Times"/>
                <a:cs typeface="Times"/>
              </a:rPr>
              <a:t>Logistic</a:t>
            </a:r>
            <a:r>
              <a:rPr lang="fr-CA" sz="2000" dirty="0">
                <a:latin typeface="Times"/>
                <a:cs typeface="Times"/>
              </a:rPr>
              <a:t>(0.5 * 2 </a:t>
            </a:r>
            <a:r>
              <a:rPr lang="fr-FR" sz="2000" dirty="0">
                <a:latin typeface="Times"/>
                <a:cs typeface="Times"/>
              </a:rPr>
              <a:t>+ </a:t>
            </a:r>
            <a:r>
              <a:rPr lang="fr-CA" sz="2000" dirty="0">
                <a:latin typeface="Times"/>
                <a:cs typeface="Times"/>
              </a:rPr>
              <a:t>1.5 * </a:t>
            </a:r>
            <a:r>
              <a:rPr lang="fr-CA" sz="2000" dirty="0" smtClean="0">
                <a:latin typeface="Times"/>
                <a:cs typeface="Times"/>
              </a:rPr>
              <a:t>-1) </a:t>
            </a:r>
            <a:r>
              <a:rPr lang="fr-CA" sz="2000" dirty="0">
                <a:latin typeface="Times"/>
                <a:cs typeface="Times"/>
              </a:rPr>
              <a:t>= </a:t>
            </a:r>
            <a:r>
              <a:rPr lang="fr-CA" sz="2000" i="1" dirty="0" err="1">
                <a:latin typeface="Times"/>
                <a:cs typeface="Times"/>
              </a:rPr>
              <a:t>Logistic</a:t>
            </a:r>
            <a:r>
              <a:rPr lang="fr-CA" sz="2000" dirty="0">
                <a:latin typeface="Times"/>
                <a:cs typeface="Times"/>
              </a:rPr>
              <a:t>(-0.5) = 0.378</a:t>
            </a:r>
          </a:p>
        </p:txBody>
      </p:sp>
      <p:sp>
        <p:nvSpPr>
          <p:cNvPr id="71" name="Rectangle 70"/>
          <p:cNvSpPr/>
          <p:nvPr/>
        </p:nvSpPr>
        <p:spPr>
          <a:xfrm>
            <a:off x="3290239" y="4682250"/>
            <a:ext cx="19522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 smtClean="0">
                <a:latin typeface="+mn-lt"/>
              </a:rPr>
              <a:t>propagation avant</a:t>
            </a:r>
            <a:endParaRPr lang="fr-FR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32280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69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rgbClr val="000090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rgbClr val="000090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-2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3" name="Flèche droite rayée 62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0.378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9" name="ZoneTexte 68"/>
          <p:cNvSpPr txBox="1"/>
          <p:nvPr/>
        </p:nvSpPr>
        <p:spPr>
          <a:xfrm>
            <a:off x="1778630" y="5726053"/>
            <a:ext cx="4746242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2000" i="1" dirty="0" err="1" smtClean="0">
                <a:latin typeface="Times"/>
                <a:cs typeface="Times"/>
              </a:rPr>
              <a:t>Logistic</a:t>
            </a:r>
            <a:r>
              <a:rPr lang="fr-CA" sz="2000" dirty="0" smtClean="0">
                <a:latin typeface="Times"/>
                <a:cs typeface="Times"/>
              </a:rPr>
              <a:t>(-1 * 2 </a:t>
            </a:r>
            <a:r>
              <a:rPr lang="fr-FR" sz="2000" dirty="0" smtClean="0">
                <a:latin typeface="Times"/>
                <a:cs typeface="Times"/>
              </a:rPr>
              <a:t>+ -2</a:t>
            </a:r>
            <a:r>
              <a:rPr lang="fr-CA" sz="2000" dirty="0" smtClean="0">
                <a:latin typeface="Times"/>
                <a:cs typeface="Times"/>
              </a:rPr>
              <a:t> * -1) = </a:t>
            </a:r>
            <a:r>
              <a:rPr lang="fr-CA" sz="2000" i="1" dirty="0" err="1" smtClean="0">
                <a:latin typeface="Times"/>
                <a:cs typeface="Times"/>
              </a:rPr>
              <a:t>Logistic</a:t>
            </a:r>
            <a:r>
              <a:rPr lang="fr-CA" sz="2000" dirty="0" smtClean="0">
                <a:latin typeface="Times"/>
                <a:cs typeface="Times"/>
              </a:rPr>
              <a:t>(0) = 0.5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3290239" y="4682250"/>
            <a:ext cx="19522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 smtClean="0">
                <a:latin typeface="+mn-lt"/>
              </a:rPr>
              <a:t>propagation avant</a:t>
            </a:r>
            <a:endParaRPr lang="fr-FR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51186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Représentation des données</a:t>
            </a:r>
            <a:endParaRPr lang="fr-CA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361600" cy="4525963"/>
          </a:xfrm>
        </p:spPr>
        <p:txBody>
          <a:bodyPr/>
          <a:lstStyle/>
          <a:p>
            <a:r>
              <a:rPr lang="fr-CA" noProof="0" dirty="0" smtClean="0"/>
              <a:t>L’</a:t>
            </a:r>
            <a:r>
              <a:rPr lang="fr-CA" b="1" noProof="0" dirty="0" smtClean="0"/>
              <a:t>entrée   </a:t>
            </a:r>
            <a:r>
              <a:rPr lang="fr-CA" noProof="0" dirty="0" smtClean="0"/>
              <a:t>   est représentée par un vecteur de valeurs d’attributs réels (représentation factorisée)</a:t>
            </a:r>
          </a:p>
          <a:p>
            <a:pPr lvl="1"/>
            <a:r>
              <a:rPr lang="fr-CA" dirty="0" smtClean="0"/>
              <a:t>ex.: une image est représentée par un vecteur contenant la valeur de chacun des pixels</a:t>
            </a:r>
          </a:p>
          <a:p>
            <a:pPr lvl="1"/>
            <a:endParaRPr lang="fr-CA" noProof="0" dirty="0"/>
          </a:p>
          <a:p>
            <a:pPr lvl="1"/>
            <a:endParaRPr lang="fr-CA" dirty="0" smtClean="0"/>
          </a:p>
          <a:p>
            <a:pPr lvl="1"/>
            <a:endParaRPr lang="fr-CA" noProof="0" dirty="0"/>
          </a:p>
          <a:p>
            <a:pPr lvl="1"/>
            <a:endParaRPr lang="fr-CA" dirty="0" smtClean="0"/>
          </a:p>
          <a:p>
            <a:pPr lvl="1"/>
            <a:endParaRPr lang="fr-CA" noProof="0" dirty="0" smtClean="0"/>
          </a:p>
          <a:p>
            <a:r>
              <a:rPr lang="fr-CA" noProof="0" dirty="0" smtClean="0"/>
              <a:t>La </a:t>
            </a:r>
            <a:r>
              <a:rPr lang="fr-CA" b="1" noProof="0" dirty="0" smtClean="0"/>
              <a:t>sortie désirée </a:t>
            </a:r>
            <a:r>
              <a:rPr lang="fr-CA" noProof="0" dirty="0" smtClean="0"/>
              <a:t>ou </a:t>
            </a:r>
            <a:r>
              <a:rPr lang="fr-CA" b="1" noProof="0" dirty="0" smtClean="0"/>
              <a:t>cible</a:t>
            </a:r>
            <a:r>
              <a:rPr lang="fr-CA" noProof="0" dirty="0" smtClean="0"/>
              <a:t>      aura une représentation différente selon le problème à résoudre:</a:t>
            </a:r>
          </a:p>
          <a:p>
            <a:pPr lvl="1"/>
            <a:r>
              <a:rPr lang="fr-CA" dirty="0" smtClean="0"/>
              <a:t>problème de classification en C classe: valeur discrète (index de 0 à C-1)</a:t>
            </a:r>
          </a:p>
          <a:p>
            <a:pPr lvl="1"/>
            <a:r>
              <a:rPr lang="fr-CA" noProof="0" dirty="0" smtClean="0"/>
              <a:t>problème de régression: valeur réelle ou continue</a:t>
            </a:r>
          </a:p>
          <a:p>
            <a:endParaRPr lang="fr-CA" noProof="0" dirty="0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3141" y="2920076"/>
            <a:ext cx="800272" cy="1574729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4322279" y="3069661"/>
            <a:ext cx="48217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800" dirty="0" err="1">
                <a:latin typeface="Monaco"/>
              </a:rPr>
              <a:t>array</a:t>
            </a:r>
            <a:r>
              <a:rPr lang="tr-TR" sz="800" dirty="0">
                <a:latin typeface="Monaco"/>
              </a:rPr>
              <a:t>([ 0.,  0.,  0.,  0.,  0.,  0.,  0.,  0.,  0.,  0.,  0.,  0.,  0.,</a:t>
            </a:r>
          </a:p>
          <a:p>
            <a:r>
              <a:rPr lang="tr-TR" sz="800" dirty="0">
                <a:latin typeface="Monaco"/>
              </a:rPr>
              <a:t>        0.,  0.,  0.,  0.,  0.,  0.,  1.,  1.,  0.,  0.,  0.,  0.,  0.,</a:t>
            </a:r>
          </a:p>
          <a:p>
            <a:r>
              <a:rPr lang="tr-TR" sz="800" dirty="0">
                <a:latin typeface="Monaco"/>
              </a:rPr>
              <a:t>        1.,  1.,  1.,  1.,  0.,  0.,  0.,  1.,  1.,  0.,  0.,  1.,  0.,</a:t>
            </a:r>
          </a:p>
          <a:p>
            <a:r>
              <a:rPr lang="tr-TR" sz="800" dirty="0">
                <a:latin typeface="Monaco"/>
              </a:rPr>
              <a:t>        0.,  0.,  1.,  0.,  0.,  0.,  1.,  0.,  0.,  0.,  1.,  0.,  0.,</a:t>
            </a:r>
          </a:p>
          <a:p>
            <a:r>
              <a:rPr lang="tr-TR" sz="800" dirty="0">
                <a:latin typeface="Monaco"/>
              </a:rPr>
              <a:t>        1.,  1.,  0.,  0.,  1.,  1.,  0.,  1.,  1.,  0.,  0.,  0.,  1.,</a:t>
            </a:r>
          </a:p>
          <a:p>
            <a:r>
              <a:rPr lang="tr-TR" sz="800" dirty="0">
                <a:latin typeface="Monaco"/>
              </a:rPr>
              <a:t>        1.,  1.,  1.,  0.,  0.,  0.,  0.,  0.,  1.,  0.,  0.,  0.,  0.,</a:t>
            </a:r>
          </a:p>
          <a:p>
            <a:r>
              <a:rPr lang="tr-TR" sz="800" dirty="0">
                <a:latin typeface="Monaco"/>
              </a:rPr>
              <a:t>        0.,  0.,  0.,  1.,  0.,  0.,  0.,  0.,  0.,  1.,  0.,  1.,  0.,</a:t>
            </a:r>
          </a:p>
          <a:p>
            <a:r>
              <a:rPr lang="tr-TR" sz="800" dirty="0">
                <a:latin typeface="Monaco"/>
              </a:rPr>
              <a:t>        0.,  0.,  0.,  0.,  1.,  0.,  1.,  1.,  1.,  1.,  1.,  1.,  1.,</a:t>
            </a:r>
          </a:p>
          <a:p>
            <a:r>
              <a:rPr lang="tr-TR" sz="800" dirty="0">
                <a:latin typeface="Monaco"/>
              </a:rPr>
              <a:t>        0.,  0.,  0.,  1.,  1.,  0.,  0.,  0.,  0.,  0.,  0.,  0.,  0.,</a:t>
            </a:r>
          </a:p>
          <a:p>
            <a:r>
              <a:rPr lang="tr-TR" sz="800" dirty="0">
                <a:latin typeface="Monaco"/>
              </a:rPr>
              <a:t>        0.,  0.,  0.,  0.,  0.,  0.,  0.,  0.,  0.,  0.,  0.])</a:t>
            </a:r>
          </a:p>
        </p:txBody>
      </p:sp>
      <p:cxnSp>
        <p:nvCxnSpPr>
          <p:cNvPr id="10" name="Connecteur droit avec flèche 9"/>
          <p:cNvCxnSpPr/>
          <p:nvPr/>
        </p:nvCxnSpPr>
        <p:spPr>
          <a:xfrm flipV="1">
            <a:off x="3421002" y="3707441"/>
            <a:ext cx="839886" cy="0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Imag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9445" y="1747267"/>
            <a:ext cx="190834" cy="162209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9671" y="4668629"/>
            <a:ext cx="162209" cy="23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895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70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rgbClr val="000090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-2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3" name="Flèche droite rayée 62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rgbClr val="000090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0.378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9" name="ZoneTexte 68"/>
          <p:cNvSpPr txBox="1"/>
          <p:nvPr/>
        </p:nvSpPr>
        <p:spPr>
          <a:xfrm>
            <a:off x="1778630" y="5726053"/>
            <a:ext cx="5836535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2000" i="1" dirty="0" err="1" smtClean="0">
                <a:latin typeface="Times"/>
                <a:cs typeface="Times"/>
              </a:rPr>
              <a:t>Logistic</a:t>
            </a:r>
            <a:r>
              <a:rPr lang="fr-CA" sz="2000" dirty="0" smtClean="0">
                <a:latin typeface="Times"/>
                <a:cs typeface="Times"/>
              </a:rPr>
              <a:t>(1 * 0.378 </a:t>
            </a:r>
            <a:r>
              <a:rPr lang="fr-FR" sz="2000" dirty="0" smtClean="0">
                <a:latin typeface="Times"/>
                <a:cs typeface="Times"/>
              </a:rPr>
              <a:t>+ 3</a:t>
            </a:r>
            <a:r>
              <a:rPr lang="fr-CA" sz="2000" dirty="0" smtClean="0">
                <a:latin typeface="Times"/>
                <a:cs typeface="Times"/>
              </a:rPr>
              <a:t> * 0.5) = </a:t>
            </a:r>
            <a:r>
              <a:rPr lang="fr-CA" sz="2000" i="1" dirty="0" err="1" smtClean="0">
                <a:latin typeface="Times"/>
                <a:cs typeface="Times"/>
              </a:rPr>
              <a:t>Logistic</a:t>
            </a:r>
            <a:r>
              <a:rPr lang="fr-CA" sz="2000" dirty="0" smtClean="0">
                <a:latin typeface="Times"/>
                <a:cs typeface="Times"/>
              </a:rPr>
              <a:t>(</a:t>
            </a:r>
            <a:r>
              <a:rPr lang="fr-FR" sz="2000" dirty="0">
                <a:latin typeface="Times"/>
                <a:cs typeface="Times"/>
              </a:rPr>
              <a:t>1.878</a:t>
            </a:r>
            <a:r>
              <a:rPr lang="fr-CA" sz="2000" dirty="0" smtClean="0">
                <a:latin typeface="Times"/>
                <a:cs typeface="Times"/>
              </a:rPr>
              <a:t>) = </a:t>
            </a:r>
            <a:r>
              <a:rPr lang="fr-FR" sz="2000" dirty="0">
                <a:latin typeface="Times"/>
                <a:cs typeface="Times"/>
              </a:rPr>
              <a:t>0.867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0" name="ZoneTexte 59"/>
          <p:cNvSpPr txBox="1"/>
          <p:nvPr/>
        </p:nvSpPr>
        <p:spPr>
          <a:xfrm>
            <a:off x="5142204" y="24180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0.867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3290239" y="4682250"/>
            <a:ext cx="19522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 smtClean="0">
                <a:latin typeface="+mn-lt"/>
              </a:rPr>
              <a:t>propagation avant</a:t>
            </a:r>
            <a:endParaRPr lang="fr-FR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662740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71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rgbClr val="000090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rgbClr val="000090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-2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3" name="Flèche droite rayée 62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0.378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9" name="ZoneTexte 68"/>
          <p:cNvSpPr txBox="1"/>
          <p:nvPr/>
        </p:nvSpPr>
        <p:spPr>
          <a:xfrm>
            <a:off x="1778630" y="5726053"/>
            <a:ext cx="6092765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2000" i="1" dirty="0" err="1" smtClean="0">
                <a:latin typeface="Times"/>
                <a:cs typeface="Times"/>
              </a:rPr>
              <a:t>Logistic</a:t>
            </a:r>
            <a:r>
              <a:rPr lang="fr-CA" sz="2000" dirty="0" smtClean="0">
                <a:latin typeface="Times"/>
                <a:cs typeface="Times"/>
              </a:rPr>
              <a:t>(-1 * 0.378 </a:t>
            </a:r>
            <a:r>
              <a:rPr lang="fr-FR" sz="2000" dirty="0" smtClean="0">
                <a:latin typeface="Times"/>
                <a:cs typeface="Times"/>
              </a:rPr>
              <a:t>+ -4</a:t>
            </a:r>
            <a:r>
              <a:rPr lang="fr-CA" sz="2000" dirty="0" smtClean="0">
                <a:latin typeface="Times"/>
                <a:cs typeface="Times"/>
              </a:rPr>
              <a:t> * 0.5) = </a:t>
            </a:r>
            <a:r>
              <a:rPr lang="fr-CA" sz="2000" i="1" dirty="0" err="1" smtClean="0">
                <a:latin typeface="Times"/>
                <a:cs typeface="Times"/>
              </a:rPr>
              <a:t>Logistic</a:t>
            </a:r>
            <a:r>
              <a:rPr lang="fr-CA" sz="2000" dirty="0" smtClean="0">
                <a:latin typeface="Times"/>
                <a:cs typeface="Times"/>
              </a:rPr>
              <a:t>(</a:t>
            </a:r>
            <a:r>
              <a:rPr lang="fr-FR" sz="2000" dirty="0">
                <a:latin typeface="Times"/>
                <a:cs typeface="Times"/>
              </a:rPr>
              <a:t>-</a:t>
            </a:r>
            <a:r>
              <a:rPr lang="fr-FR" sz="2000" dirty="0" smtClean="0">
                <a:latin typeface="Times"/>
                <a:cs typeface="Times"/>
              </a:rPr>
              <a:t>2.378</a:t>
            </a:r>
            <a:r>
              <a:rPr lang="fr-CA" sz="2000" dirty="0" smtClean="0">
                <a:latin typeface="Times"/>
                <a:cs typeface="Times"/>
              </a:rPr>
              <a:t>) = </a:t>
            </a:r>
            <a:r>
              <a:rPr lang="fr-FR" sz="2000" dirty="0" smtClean="0">
                <a:latin typeface="Times"/>
                <a:cs typeface="Times"/>
              </a:rPr>
              <a:t>0.085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0" name="ZoneTexte 59"/>
          <p:cNvSpPr txBox="1"/>
          <p:nvPr/>
        </p:nvSpPr>
        <p:spPr>
          <a:xfrm>
            <a:off x="5142204" y="24180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0.867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2" name="ZoneTexte 61"/>
          <p:cNvSpPr txBox="1"/>
          <p:nvPr/>
        </p:nvSpPr>
        <p:spPr>
          <a:xfrm>
            <a:off x="5177418" y="4044598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0.085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3290239" y="4682250"/>
            <a:ext cx="19522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 smtClean="0">
                <a:latin typeface="+mn-lt"/>
              </a:rPr>
              <a:t>propagation avant</a:t>
            </a:r>
            <a:endParaRPr lang="fr-FR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36080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72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none"/>
            <a:tailEnd type="triangl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-2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3" name="Flèche droite rayée 62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0.378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9" name="ZoneTexte 68"/>
          <p:cNvSpPr txBox="1"/>
          <p:nvPr/>
        </p:nvSpPr>
        <p:spPr>
          <a:xfrm>
            <a:off x="1778630" y="5726053"/>
            <a:ext cx="6178425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2000" i="1" dirty="0" err="1" smtClean="0">
                <a:latin typeface="Times"/>
                <a:cs typeface="Times"/>
              </a:rPr>
              <a:t>Logistic</a:t>
            </a:r>
            <a:r>
              <a:rPr lang="fr-CA" sz="2000" dirty="0" smtClean="0">
                <a:latin typeface="Times"/>
                <a:cs typeface="Times"/>
              </a:rPr>
              <a:t>(1 </a:t>
            </a:r>
            <a:r>
              <a:rPr lang="fr-CA" sz="2000" dirty="0">
                <a:latin typeface="Times"/>
                <a:cs typeface="Times"/>
              </a:rPr>
              <a:t>* 0.867 </a:t>
            </a:r>
            <a:r>
              <a:rPr lang="fr-FR" sz="2000" dirty="0" smtClean="0">
                <a:latin typeface="Times"/>
                <a:cs typeface="Times"/>
              </a:rPr>
              <a:t>+ -3</a:t>
            </a:r>
            <a:r>
              <a:rPr lang="fr-CA" sz="2000" dirty="0" smtClean="0">
                <a:latin typeface="Times"/>
                <a:cs typeface="Times"/>
              </a:rPr>
              <a:t> * </a:t>
            </a:r>
            <a:r>
              <a:rPr lang="fr-FR" sz="2000" dirty="0">
                <a:latin typeface="Times"/>
                <a:cs typeface="Times"/>
              </a:rPr>
              <a:t>0.085</a:t>
            </a:r>
            <a:r>
              <a:rPr lang="fr-CA" sz="2000" dirty="0" smtClean="0">
                <a:latin typeface="Times"/>
                <a:cs typeface="Times"/>
              </a:rPr>
              <a:t>) = </a:t>
            </a:r>
            <a:r>
              <a:rPr lang="fr-CA" sz="2000" i="1" dirty="0" err="1" smtClean="0">
                <a:latin typeface="Times"/>
                <a:cs typeface="Times"/>
              </a:rPr>
              <a:t>Logistic</a:t>
            </a:r>
            <a:r>
              <a:rPr lang="fr-CA" sz="2000" dirty="0" smtClean="0">
                <a:latin typeface="Times"/>
                <a:cs typeface="Times"/>
              </a:rPr>
              <a:t>(</a:t>
            </a:r>
            <a:r>
              <a:rPr lang="fr-FR" sz="2000" dirty="0">
                <a:latin typeface="Times"/>
                <a:cs typeface="Times"/>
              </a:rPr>
              <a:t>0.612</a:t>
            </a:r>
            <a:r>
              <a:rPr lang="fr-CA" sz="2000" dirty="0" smtClean="0">
                <a:latin typeface="Times"/>
                <a:cs typeface="Times"/>
              </a:rPr>
              <a:t>) = </a:t>
            </a:r>
            <a:r>
              <a:rPr lang="fr-FR" sz="2000" dirty="0">
                <a:latin typeface="Times"/>
                <a:cs typeface="Times"/>
              </a:rPr>
              <a:t>0.648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0" name="ZoneTexte 59"/>
          <p:cNvSpPr txBox="1"/>
          <p:nvPr/>
        </p:nvSpPr>
        <p:spPr>
          <a:xfrm>
            <a:off x="5142204" y="24180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0.867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2" name="ZoneTexte 61"/>
          <p:cNvSpPr txBox="1"/>
          <p:nvPr/>
        </p:nvSpPr>
        <p:spPr>
          <a:xfrm>
            <a:off x="5177418" y="4044598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0.085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4" name="ZoneTexte 63"/>
          <p:cNvSpPr txBox="1"/>
          <p:nvPr/>
        </p:nvSpPr>
        <p:spPr>
          <a:xfrm>
            <a:off x="6927012" y="3279526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0.648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3290239" y="4682250"/>
            <a:ext cx="19522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 smtClean="0">
                <a:latin typeface="+mn-lt"/>
              </a:rPr>
              <a:t>propagation avant</a:t>
            </a:r>
            <a:endParaRPr lang="fr-FR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90308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73</a:t>
            </a:fld>
            <a:endParaRPr lang="en-US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-2</a:t>
            </a:r>
            <a:endParaRPr lang="fr-CA" sz="2000" dirty="0">
              <a:latin typeface="Times"/>
              <a:cs typeface="Times"/>
            </a:endParaRPr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0.378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0" name="ZoneTexte 59"/>
          <p:cNvSpPr txBox="1"/>
          <p:nvPr/>
        </p:nvSpPr>
        <p:spPr>
          <a:xfrm>
            <a:off x="5142204" y="24180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0.867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2" name="ZoneTexte 61"/>
          <p:cNvSpPr txBox="1"/>
          <p:nvPr/>
        </p:nvSpPr>
        <p:spPr>
          <a:xfrm>
            <a:off x="5177418" y="4044598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0.085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4" name="ZoneTexte 63"/>
          <p:cNvSpPr txBox="1"/>
          <p:nvPr/>
        </p:nvSpPr>
        <p:spPr>
          <a:xfrm>
            <a:off x="6927012" y="3279526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0.648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6" name="Flèche droite rayée 65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71" name="Image 7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8766" y="5672379"/>
            <a:ext cx="3241023" cy="62297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886908" y="2762064"/>
            <a:ext cx="10071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 smtClean="0">
                <a:latin typeface="Times"/>
                <a:cs typeface="Times"/>
              </a:rPr>
              <a:t>Δ</a:t>
            </a:r>
            <a:r>
              <a:rPr lang="fr-CA" dirty="0" smtClean="0">
                <a:latin typeface="Times"/>
                <a:cs typeface="Times"/>
              </a:rPr>
              <a:t> = </a:t>
            </a:r>
            <a:r>
              <a:rPr lang="fr-CA" i="1" dirty="0" smtClean="0">
                <a:latin typeface="Times"/>
                <a:cs typeface="Times"/>
              </a:rPr>
              <a:t>y </a:t>
            </a:r>
            <a:r>
              <a:rPr lang="fr-FR" i="1" dirty="0">
                <a:latin typeface="Times"/>
                <a:cs typeface="Times"/>
              </a:rPr>
              <a:t>- a</a:t>
            </a:r>
            <a:endParaRPr lang="fr-FR" dirty="0"/>
          </a:p>
        </p:txBody>
      </p:sp>
      <p:sp>
        <p:nvSpPr>
          <p:cNvPr id="72" name="Rectangle 71"/>
          <p:cNvSpPr/>
          <p:nvPr/>
        </p:nvSpPr>
        <p:spPr>
          <a:xfrm>
            <a:off x="3290239" y="4682250"/>
            <a:ext cx="18434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 err="1" smtClean="0">
                <a:latin typeface="+mn-lt"/>
              </a:rPr>
              <a:t>rétropropagation</a:t>
            </a:r>
            <a:endParaRPr lang="fr-FR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93268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74</a:t>
            </a:fld>
            <a:endParaRPr lang="en-US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-2</a:t>
            </a:r>
            <a:endParaRPr lang="fr-CA" sz="2000" dirty="0">
              <a:latin typeface="Times"/>
              <a:cs typeface="Times"/>
            </a:endParaRPr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0.378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0" name="ZoneTexte 59"/>
          <p:cNvSpPr txBox="1"/>
          <p:nvPr/>
        </p:nvSpPr>
        <p:spPr>
          <a:xfrm>
            <a:off x="5142204" y="24180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0.867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2" name="ZoneTexte 61"/>
          <p:cNvSpPr txBox="1"/>
          <p:nvPr/>
        </p:nvSpPr>
        <p:spPr>
          <a:xfrm>
            <a:off x="5177418" y="4044598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0.085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4" name="ZoneTexte 63"/>
          <p:cNvSpPr txBox="1"/>
          <p:nvPr/>
        </p:nvSpPr>
        <p:spPr>
          <a:xfrm>
            <a:off x="6927012" y="3279526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0.648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6" name="Flèche droite rayée 65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71" name="Image 7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8766" y="5672379"/>
            <a:ext cx="3241023" cy="62297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886908" y="2762064"/>
            <a:ext cx="14240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 smtClean="0">
                <a:latin typeface="Times"/>
                <a:cs typeface="Times"/>
              </a:rPr>
              <a:t>Δ</a:t>
            </a:r>
            <a:r>
              <a:rPr lang="fr-CA" dirty="0" smtClean="0">
                <a:latin typeface="Times"/>
                <a:cs typeface="Times"/>
              </a:rPr>
              <a:t> = 1</a:t>
            </a:r>
            <a:r>
              <a:rPr lang="fr-CA" i="1" dirty="0" smtClean="0">
                <a:latin typeface="Times"/>
                <a:cs typeface="Times"/>
              </a:rPr>
              <a:t> </a:t>
            </a:r>
            <a:r>
              <a:rPr lang="fr-FR" i="1" dirty="0">
                <a:latin typeface="Times"/>
                <a:cs typeface="Times"/>
              </a:rPr>
              <a:t>- </a:t>
            </a:r>
            <a:r>
              <a:rPr lang="fr-FR" dirty="0" smtClean="0">
                <a:latin typeface="Times"/>
                <a:cs typeface="Times"/>
              </a:rPr>
              <a:t>0.648</a:t>
            </a:r>
            <a:endParaRPr lang="fr-FR" dirty="0"/>
          </a:p>
        </p:txBody>
      </p:sp>
      <p:sp>
        <p:nvSpPr>
          <p:cNvPr id="63" name="Rectangle 62"/>
          <p:cNvSpPr/>
          <p:nvPr/>
        </p:nvSpPr>
        <p:spPr>
          <a:xfrm>
            <a:off x="3290239" y="4682250"/>
            <a:ext cx="18434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 err="1" smtClean="0">
                <a:latin typeface="+mn-lt"/>
              </a:rPr>
              <a:t>rétropropagation</a:t>
            </a:r>
            <a:endParaRPr lang="fr-FR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89283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75</a:t>
            </a:fld>
            <a:endParaRPr lang="en-US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-2</a:t>
            </a:r>
            <a:endParaRPr lang="fr-CA" sz="2000" dirty="0">
              <a:latin typeface="Times"/>
              <a:cs typeface="Times"/>
            </a:endParaRPr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0.378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0" name="ZoneTexte 59"/>
          <p:cNvSpPr txBox="1"/>
          <p:nvPr/>
        </p:nvSpPr>
        <p:spPr>
          <a:xfrm>
            <a:off x="5142204" y="24180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0.867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2" name="ZoneTexte 61"/>
          <p:cNvSpPr txBox="1"/>
          <p:nvPr/>
        </p:nvSpPr>
        <p:spPr>
          <a:xfrm>
            <a:off x="5177418" y="4044598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0.085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4" name="ZoneTexte 63"/>
          <p:cNvSpPr txBox="1"/>
          <p:nvPr/>
        </p:nvSpPr>
        <p:spPr>
          <a:xfrm>
            <a:off x="6927012" y="3279526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0.648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6" name="Flèche droite rayée 65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71" name="Image 7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8766" y="5672379"/>
            <a:ext cx="3241023" cy="62297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886908" y="2762064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 smtClean="0">
                <a:latin typeface="Times"/>
                <a:cs typeface="Times"/>
              </a:rPr>
              <a:t>Δ</a:t>
            </a:r>
            <a:r>
              <a:rPr lang="fr-CA" dirty="0" smtClean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0.352</a:t>
            </a:r>
            <a:endParaRPr lang="fr-FR" dirty="0"/>
          </a:p>
        </p:txBody>
      </p:sp>
      <p:sp>
        <p:nvSpPr>
          <p:cNvPr id="63" name="Rectangle 62"/>
          <p:cNvSpPr/>
          <p:nvPr/>
        </p:nvSpPr>
        <p:spPr>
          <a:xfrm>
            <a:off x="3290239" y="4682250"/>
            <a:ext cx="18434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 err="1" smtClean="0">
                <a:latin typeface="+mn-lt"/>
              </a:rPr>
              <a:t>rétropropagation</a:t>
            </a:r>
            <a:endParaRPr lang="fr-FR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86863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76</a:t>
            </a:fld>
            <a:endParaRPr lang="en-US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-2</a:t>
            </a:r>
            <a:endParaRPr lang="fr-CA" sz="2000" dirty="0">
              <a:latin typeface="Times"/>
              <a:cs typeface="Times"/>
            </a:endParaRPr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0.378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9" name="ZoneTexte 68"/>
          <p:cNvSpPr txBox="1"/>
          <p:nvPr/>
        </p:nvSpPr>
        <p:spPr>
          <a:xfrm>
            <a:off x="2125064" y="5726053"/>
            <a:ext cx="4506137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2000" dirty="0" err="1" smtClean="0">
                <a:latin typeface="Times"/>
                <a:cs typeface="Times"/>
              </a:rPr>
              <a:t>Δ</a:t>
            </a:r>
            <a:r>
              <a:rPr lang="fr-CA" sz="2000" dirty="0" smtClean="0">
                <a:latin typeface="Times"/>
                <a:cs typeface="Times"/>
              </a:rPr>
              <a:t> = 0.867 * (1-0.867) * 1 * </a:t>
            </a:r>
            <a:r>
              <a:rPr lang="fr-FR" sz="2000" dirty="0">
                <a:latin typeface="Times"/>
                <a:cs typeface="Times"/>
              </a:rPr>
              <a:t>0.352 = </a:t>
            </a:r>
            <a:r>
              <a:rPr lang="fr-FR" sz="2000" dirty="0" smtClean="0">
                <a:latin typeface="Times"/>
                <a:cs typeface="Times"/>
              </a:rPr>
              <a:t>0.041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0" name="ZoneTexte 59"/>
          <p:cNvSpPr txBox="1"/>
          <p:nvPr/>
        </p:nvSpPr>
        <p:spPr>
          <a:xfrm>
            <a:off x="5142204" y="24180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0.867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2" name="ZoneTexte 61"/>
          <p:cNvSpPr txBox="1"/>
          <p:nvPr/>
        </p:nvSpPr>
        <p:spPr>
          <a:xfrm>
            <a:off x="5177418" y="4044598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0.085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4" name="ZoneTexte 63"/>
          <p:cNvSpPr txBox="1"/>
          <p:nvPr/>
        </p:nvSpPr>
        <p:spPr>
          <a:xfrm>
            <a:off x="6927012" y="3279526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0.648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6" name="Flèche droite rayée 65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" name="Rectangle 2"/>
          <p:cNvSpPr/>
          <p:nvPr/>
        </p:nvSpPr>
        <p:spPr>
          <a:xfrm>
            <a:off x="6886908" y="2762064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 smtClean="0">
                <a:latin typeface="Times"/>
                <a:cs typeface="Times"/>
              </a:rPr>
              <a:t>Δ</a:t>
            </a:r>
            <a:r>
              <a:rPr lang="fr-CA" dirty="0" smtClean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0.352</a:t>
            </a:r>
            <a:endParaRPr lang="fr-FR" dirty="0"/>
          </a:p>
        </p:txBody>
      </p:sp>
      <p:sp>
        <p:nvSpPr>
          <p:cNvPr id="63" name="Rectangle 62"/>
          <p:cNvSpPr/>
          <p:nvPr/>
        </p:nvSpPr>
        <p:spPr>
          <a:xfrm>
            <a:off x="5004212" y="1934676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 smtClean="0">
                <a:latin typeface="Times"/>
                <a:cs typeface="Times"/>
              </a:rPr>
              <a:t>Δ</a:t>
            </a:r>
            <a:r>
              <a:rPr lang="fr-CA" dirty="0" smtClean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0.041</a:t>
            </a:r>
            <a:endParaRPr lang="fr-FR" dirty="0"/>
          </a:p>
        </p:txBody>
      </p:sp>
      <p:sp>
        <p:nvSpPr>
          <p:cNvPr id="72" name="Rectangle 71"/>
          <p:cNvSpPr/>
          <p:nvPr/>
        </p:nvSpPr>
        <p:spPr>
          <a:xfrm>
            <a:off x="3290239" y="4682250"/>
            <a:ext cx="18434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 err="1" smtClean="0">
                <a:latin typeface="+mn-lt"/>
              </a:rPr>
              <a:t>rétropropagation</a:t>
            </a:r>
            <a:endParaRPr lang="fr-FR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98277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77</a:t>
            </a:fld>
            <a:endParaRPr lang="en-US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-2</a:t>
            </a:r>
            <a:endParaRPr lang="fr-CA" sz="2000" dirty="0">
              <a:latin typeface="Times"/>
              <a:cs typeface="Times"/>
            </a:endParaRPr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0.378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9" name="ZoneTexte 68"/>
          <p:cNvSpPr txBox="1"/>
          <p:nvPr/>
        </p:nvSpPr>
        <p:spPr>
          <a:xfrm>
            <a:off x="2125064" y="5726053"/>
            <a:ext cx="4676956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2000" dirty="0" err="1" smtClean="0">
                <a:latin typeface="Times"/>
                <a:cs typeface="Times"/>
              </a:rPr>
              <a:t>Δ</a:t>
            </a:r>
            <a:r>
              <a:rPr lang="fr-CA" sz="2000" dirty="0" smtClean="0">
                <a:latin typeface="Times"/>
                <a:cs typeface="Times"/>
              </a:rPr>
              <a:t> = </a:t>
            </a:r>
            <a:r>
              <a:rPr lang="fr-FR" sz="2000" dirty="0" smtClean="0">
                <a:latin typeface="Times"/>
                <a:cs typeface="Times"/>
              </a:rPr>
              <a:t>0.085 </a:t>
            </a:r>
            <a:r>
              <a:rPr lang="fr-CA" sz="2000" dirty="0" smtClean="0">
                <a:latin typeface="Times"/>
                <a:cs typeface="Times"/>
              </a:rPr>
              <a:t>* (1-</a:t>
            </a:r>
            <a:r>
              <a:rPr lang="fr-FR" sz="2000" dirty="0">
                <a:latin typeface="Times"/>
                <a:cs typeface="Times"/>
              </a:rPr>
              <a:t>0.085</a:t>
            </a:r>
            <a:r>
              <a:rPr lang="fr-CA" sz="2000" dirty="0" smtClean="0">
                <a:latin typeface="Times"/>
                <a:cs typeface="Times"/>
              </a:rPr>
              <a:t>) * -3 * </a:t>
            </a:r>
            <a:r>
              <a:rPr lang="fr-FR" sz="2000" dirty="0">
                <a:latin typeface="Times"/>
                <a:cs typeface="Times"/>
              </a:rPr>
              <a:t>0.352 = </a:t>
            </a:r>
            <a:r>
              <a:rPr lang="fr-FR" sz="2000" dirty="0" smtClean="0">
                <a:latin typeface="Times"/>
                <a:cs typeface="Times"/>
              </a:rPr>
              <a:t>-0.082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0" name="ZoneTexte 59"/>
          <p:cNvSpPr txBox="1"/>
          <p:nvPr/>
        </p:nvSpPr>
        <p:spPr>
          <a:xfrm>
            <a:off x="5142204" y="24180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0.867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2" name="ZoneTexte 61"/>
          <p:cNvSpPr txBox="1"/>
          <p:nvPr/>
        </p:nvSpPr>
        <p:spPr>
          <a:xfrm>
            <a:off x="5177418" y="4044598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0.085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4" name="ZoneTexte 63"/>
          <p:cNvSpPr txBox="1"/>
          <p:nvPr/>
        </p:nvSpPr>
        <p:spPr>
          <a:xfrm>
            <a:off x="6927012" y="3279526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0.648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6" name="Flèche droite rayée 65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" name="Rectangle 2"/>
          <p:cNvSpPr/>
          <p:nvPr/>
        </p:nvSpPr>
        <p:spPr>
          <a:xfrm>
            <a:off x="6886908" y="2762064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 smtClean="0">
                <a:latin typeface="Times"/>
                <a:cs typeface="Times"/>
              </a:rPr>
              <a:t>Δ</a:t>
            </a:r>
            <a:r>
              <a:rPr lang="fr-CA" dirty="0" smtClean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0.352</a:t>
            </a:r>
            <a:endParaRPr lang="fr-FR" dirty="0"/>
          </a:p>
        </p:txBody>
      </p:sp>
      <p:sp>
        <p:nvSpPr>
          <p:cNvPr id="63" name="Rectangle 62"/>
          <p:cNvSpPr/>
          <p:nvPr/>
        </p:nvSpPr>
        <p:spPr>
          <a:xfrm>
            <a:off x="5004212" y="1934676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 smtClean="0">
                <a:latin typeface="Times"/>
                <a:cs typeface="Times"/>
              </a:rPr>
              <a:t>Δ</a:t>
            </a:r>
            <a:r>
              <a:rPr lang="fr-CA" dirty="0" smtClean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0.041</a:t>
            </a:r>
            <a:endParaRPr lang="fr-FR" dirty="0"/>
          </a:p>
        </p:txBody>
      </p:sp>
      <p:sp>
        <p:nvSpPr>
          <p:cNvPr id="71" name="Rectangle 70"/>
          <p:cNvSpPr/>
          <p:nvPr/>
        </p:nvSpPr>
        <p:spPr>
          <a:xfrm>
            <a:off x="5016177" y="3572871"/>
            <a:ext cx="11932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 smtClean="0">
                <a:latin typeface="Times"/>
                <a:cs typeface="Times"/>
              </a:rPr>
              <a:t>Δ</a:t>
            </a:r>
            <a:r>
              <a:rPr lang="fr-CA" dirty="0" smtClean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-0.082</a:t>
            </a:r>
            <a:endParaRPr lang="fr-FR" dirty="0"/>
          </a:p>
        </p:txBody>
      </p:sp>
      <p:sp>
        <p:nvSpPr>
          <p:cNvPr id="72" name="Rectangle 71"/>
          <p:cNvSpPr/>
          <p:nvPr/>
        </p:nvSpPr>
        <p:spPr>
          <a:xfrm>
            <a:off x="3290239" y="4682250"/>
            <a:ext cx="18434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 err="1" smtClean="0">
                <a:latin typeface="+mn-lt"/>
              </a:rPr>
              <a:t>rétropropagation</a:t>
            </a:r>
            <a:endParaRPr lang="fr-FR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05193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78</a:t>
            </a:fld>
            <a:endParaRPr lang="en-US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-2</a:t>
            </a:r>
            <a:endParaRPr lang="fr-CA" sz="2000" dirty="0">
              <a:latin typeface="Times"/>
              <a:cs typeface="Times"/>
            </a:endParaRPr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0.378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9" name="ZoneTexte 68"/>
          <p:cNvSpPr txBox="1"/>
          <p:nvPr/>
        </p:nvSpPr>
        <p:spPr>
          <a:xfrm>
            <a:off x="2125064" y="5726053"/>
            <a:ext cx="6082465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2000" dirty="0" err="1" smtClean="0">
                <a:latin typeface="Times"/>
                <a:cs typeface="Times"/>
              </a:rPr>
              <a:t>Δ</a:t>
            </a:r>
            <a:r>
              <a:rPr lang="fr-CA" sz="2000" dirty="0" smtClean="0">
                <a:latin typeface="Times"/>
                <a:cs typeface="Times"/>
              </a:rPr>
              <a:t> = 0.378 * (1-</a:t>
            </a:r>
            <a:r>
              <a:rPr lang="fr-CA" sz="2000" dirty="0">
                <a:latin typeface="Times"/>
                <a:cs typeface="Times"/>
              </a:rPr>
              <a:t>0.378</a:t>
            </a:r>
            <a:r>
              <a:rPr lang="fr-CA" sz="2000" dirty="0" smtClean="0">
                <a:latin typeface="Times"/>
                <a:cs typeface="Times"/>
              </a:rPr>
              <a:t>) * (1 * </a:t>
            </a:r>
            <a:r>
              <a:rPr lang="fr-FR" sz="2000" dirty="0" smtClean="0">
                <a:latin typeface="Times"/>
                <a:cs typeface="Times"/>
              </a:rPr>
              <a:t>0.041 + -1 * </a:t>
            </a:r>
            <a:r>
              <a:rPr lang="fr-FR" sz="2000" dirty="0">
                <a:latin typeface="Times"/>
                <a:cs typeface="Times"/>
              </a:rPr>
              <a:t>-</a:t>
            </a:r>
            <a:r>
              <a:rPr lang="fr-FR" sz="2000" dirty="0" smtClean="0">
                <a:latin typeface="Times"/>
                <a:cs typeface="Times"/>
              </a:rPr>
              <a:t>0.082</a:t>
            </a:r>
            <a:r>
              <a:rPr lang="fr-FR" sz="2000" dirty="0">
                <a:latin typeface="Times"/>
                <a:cs typeface="Times"/>
              </a:rPr>
              <a:t>) = </a:t>
            </a:r>
            <a:r>
              <a:rPr lang="fr-FR" sz="2000" dirty="0" smtClean="0">
                <a:latin typeface="Times"/>
                <a:cs typeface="Times"/>
              </a:rPr>
              <a:t>0.029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0" name="ZoneTexte 59"/>
          <p:cNvSpPr txBox="1"/>
          <p:nvPr/>
        </p:nvSpPr>
        <p:spPr>
          <a:xfrm>
            <a:off x="5142204" y="24180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0.867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2" name="ZoneTexte 61"/>
          <p:cNvSpPr txBox="1"/>
          <p:nvPr/>
        </p:nvSpPr>
        <p:spPr>
          <a:xfrm>
            <a:off x="5177418" y="4044598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0.085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4" name="ZoneTexte 63"/>
          <p:cNvSpPr txBox="1"/>
          <p:nvPr/>
        </p:nvSpPr>
        <p:spPr>
          <a:xfrm>
            <a:off x="6927012" y="3279526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0.648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6" name="Flèche droite rayée 65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" name="Rectangle 2"/>
          <p:cNvSpPr/>
          <p:nvPr/>
        </p:nvSpPr>
        <p:spPr>
          <a:xfrm>
            <a:off x="6886908" y="2762064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 smtClean="0">
                <a:latin typeface="Times"/>
                <a:cs typeface="Times"/>
              </a:rPr>
              <a:t>Δ</a:t>
            </a:r>
            <a:r>
              <a:rPr lang="fr-CA" dirty="0" smtClean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0.352</a:t>
            </a:r>
            <a:endParaRPr lang="fr-FR" dirty="0"/>
          </a:p>
        </p:txBody>
      </p:sp>
      <p:sp>
        <p:nvSpPr>
          <p:cNvPr id="63" name="Rectangle 62"/>
          <p:cNvSpPr/>
          <p:nvPr/>
        </p:nvSpPr>
        <p:spPr>
          <a:xfrm>
            <a:off x="5004212" y="1934676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 smtClean="0">
                <a:latin typeface="Times"/>
                <a:cs typeface="Times"/>
              </a:rPr>
              <a:t>Δ</a:t>
            </a:r>
            <a:r>
              <a:rPr lang="fr-CA" dirty="0" smtClean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0.041</a:t>
            </a:r>
            <a:endParaRPr lang="fr-FR" dirty="0"/>
          </a:p>
        </p:txBody>
      </p:sp>
      <p:sp>
        <p:nvSpPr>
          <p:cNvPr id="71" name="Rectangle 70"/>
          <p:cNvSpPr/>
          <p:nvPr/>
        </p:nvSpPr>
        <p:spPr>
          <a:xfrm>
            <a:off x="5016177" y="3572871"/>
            <a:ext cx="11932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 smtClean="0">
                <a:latin typeface="Times"/>
                <a:cs typeface="Times"/>
              </a:rPr>
              <a:t>Δ</a:t>
            </a:r>
            <a:r>
              <a:rPr lang="fr-CA" dirty="0" smtClean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-0.082</a:t>
            </a:r>
            <a:endParaRPr lang="fr-FR" dirty="0"/>
          </a:p>
        </p:txBody>
      </p:sp>
      <p:sp>
        <p:nvSpPr>
          <p:cNvPr id="72" name="Rectangle 71"/>
          <p:cNvSpPr/>
          <p:nvPr/>
        </p:nvSpPr>
        <p:spPr>
          <a:xfrm>
            <a:off x="2911045" y="1959778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 smtClean="0">
                <a:latin typeface="Times"/>
                <a:cs typeface="Times"/>
              </a:rPr>
              <a:t>Δ</a:t>
            </a:r>
            <a:r>
              <a:rPr lang="fr-CA" dirty="0" smtClean="0">
                <a:latin typeface="Times"/>
                <a:cs typeface="Times"/>
              </a:rPr>
              <a:t> = </a:t>
            </a:r>
            <a:r>
              <a:rPr lang="fr-FR" dirty="0" smtClean="0">
                <a:latin typeface="Times"/>
                <a:cs typeface="Times"/>
              </a:rPr>
              <a:t>0.029</a:t>
            </a:r>
            <a:endParaRPr lang="fr-CA" dirty="0">
              <a:latin typeface="Times"/>
              <a:cs typeface="Times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3290239" y="4682250"/>
            <a:ext cx="18434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 err="1" smtClean="0">
                <a:latin typeface="+mn-lt"/>
              </a:rPr>
              <a:t>rétropropagation</a:t>
            </a:r>
            <a:endParaRPr lang="fr-FR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8042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79</a:t>
            </a:fld>
            <a:endParaRPr lang="en-US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-2</a:t>
            </a:r>
            <a:endParaRPr lang="fr-CA" sz="2000" dirty="0">
              <a:latin typeface="Times"/>
              <a:cs typeface="Times"/>
            </a:endParaRPr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0.378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9" name="ZoneTexte 68"/>
          <p:cNvSpPr txBox="1"/>
          <p:nvPr/>
        </p:nvSpPr>
        <p:spPr>
          <a:xfrm>
            <a:off x="2125064" y="5726053"/>
            <a:ext cx="5560111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2000" dirty="0" err="1" smtClean="0">
                <a:latin typeface="Times"/>
                <a:cs typeface="Times"/>
              </a:rPr>
              <a:t>Δ</a:t>
            </a:r>
            <a:r>
              <a:rPr lang="fr-CA" sz="2000" dirty="0" smtClean="0">
                <a:latin typeface="Times"/>
                <a:cs typeface="Times"/>
              </a:rPr>
              <a:t> = 0.5 * (1-</a:t>
            </a:r>
            <a:r>
              <a:rPr lang="fr-CA" sz="2000" dirty="0">
                <a:latin typeface="Times"/>
                <a:cs typeface="Times"/>
              </a:rPr>
              <a:t>0.5</a:t>
            </a:r>
            <a:r>
              <a:rPr lang="fr-CA" sz="2000" dirty="0" smtClean="0">
                <a:latin typeface="Times"/>
                <a:cs typeface="Times"/>
              </a:rPr>
              <a:t>) * (3 * </a:t>
            </a:r>
            <a:r>
              <a:rPr lang="fr-FR" sz="2000" dirty="0" smtClean="0">
                <a:latin typeface="Times"/>
                <a:cs typeface="Times"/>
              </a:rPr>
              <a:t>0.041 + -4 * </a:t>
            </a:r>
            <a:r>
              <a:rPr lang="fr-FR" sz="2000" dirty="0">
                <a:latin typeface="Times"/>
                <a:cs typeface="Times"/>
              </a:rPr>
              <a:t>-</a:t>
            </a:r>
            <a:r>
              <a:rPr lang="fr-FR" sz="2000" dirty="0" smtClean="0">
                <a:latin typeface="Times"/>
                <a:cs typeface="Times"/>
              </a:rPr>
              <a:t>0.082</a:t>
            </a:r>
            <a:r>
              <a:rPr lang="fr-FR" sz="2000" dirty="0">
                <a:latin typeface="Times"/>
                <a:cs typeface="Times"/>
              </a:rPr>
              <a:t>) = </a:t>
            </a:r>
            <a:r>
              <a:rPr lang="fr-FR" sz="2000" dirty="0" smtClean="0">
                <a:latin typeface="Times"/>
                <a:cs typeface="Times"/>
              </a:rPr>
              <a:t>0.113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0" name="ZoneTexte 59"/>
          <p:cNvSpPr txBox="1"/>
          <p:nvPr/>
        </p:nvSpPr>
        <p:spPr>
          <a:xfrm>
            <a:off x="5142204" y="24180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0.867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2" name="ZoneTexte 61"/>
          <p:cNvSpPr txBox="1"/>
          <p:nvPr/>
        </p:nvSpPr>
        <p:spPr>
          <a:xfrm>
            <a:off x="5177418" y="4044598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0.085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4" name="ZoneTexte 63"/>
          <p:cNvSpPr txBox="1"/>
          <p:nvPr/>
        </p:nvSpPr>
        <p:spPr>
          <a:xfrm>
            <a:off x="6927012" y="3279526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0.648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6" name="Flèche droite rayée 65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" name="Rectangle 2"/>
          <p:cNvSpPr/>
          <p:nvPr/>
        </p:nvSpPr>
        <p:spPr>
          <a:xfrm>
            <a:off x="6886908" y="2762064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 smtClean="0">
                <a:latin typeface="Times"/>
                <a:cs typeface="Times"/>
              </a:rPr>
              <a:t>Δ</a:t>
            </a:r>
            <a:r>
              <a:rPr lang="fr-CA" dirty="0" smtClean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0.352</a:t>
            </a:r>
            <a:endParaRPr lang="fr-FR" dirty="0"/>
          </a:p>
        </p:txBody>
      </p:sp>
      <p:sp>
        <p:nvSpPr>
          <p:cNvPr id="63" name="Rectangle 62"/>
          <p:cNvSpPr/>
          <p:nvPr/>
        </p:nvSpPr>
        <p:spPr>
          <a:xfrm>
            <a:off x="5004212" y="1934676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 smtClean="0">
                <a:latin typeface="Times"/>
                <a:cs typeface="Times"/>
              </a:rPr>
              <a:t>Δ</a:t>
            </a:r>
            <a:r>
              <a:rPr lang="fr-CA" dirty="0" smtClean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0.041</a:t>
            </a:r>
            <a:endParaRPr lang="fr-FR" dirty="0"/>
          </a:p>
        </p:txBody>
      </p:sp>
      <p:sp>
        <p:nvSpPr>
          <p:cNvPr id="71" name="Rectangle 70"/>
          <p:cNvSpPr/>
          <p:nvPr/>
        </p:nvSpPr>
        <p:spPr>
          <a:xfrm>
            <a:off x="5016177" y="3572871"/>
            <a:ext cx="11932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 smtClean="0">
                <a:latin typeface="Times"/>
                <a:cs typeface="Times"/>
              </a:rPr>
              <a:t>Δ</a:t>
            </a:r>
            <a:r>
              <a:rPr lang="fr-CA" dirty="0" smtClean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-0.082</a:t>
            </a:r>
            <a:endParaRPr lang="fr-FR" dirty="0"/>
          </a:p>
        </p:txBody>
      </p:sp>
      <p:sp>
        <p:nvSpPr>
          <p:cNvPr id="72" name="Rectangle 71"/>
          <p:cNvSpPr/>
          <p:nvPr/>
        </p:nvSpPr>
        <p:spPr>
          <a:xfrm>
            <a:off x="2911045" y="1959778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 smtClean="0">
                <a:latin typeface="Times"/>
                <a:cs typeface="Times"/>
              </a:rPr>
              <a:t>Δ</a:t>
            </a:r>
            <a:r>
              <a:rPr lang="fr-CA" dirty="0" smtClean="0">
                <a:latin typeface="Times"/>
                <a:cs typeface="Times"/>
              </a:rPr>
              <a:t> = </a:t>
            </a:r>
            <a:r>
              <a:rPr lang="fr-FR" dirty="0" smtClean="0">
                <a:latin typeface="Times"/>
                <a:cs typeface="Times"/>
              </a:rPr>
              <a:t>0.029</a:t>
            </a:r>
            <a:endParaRPr lang="fr-CA" dirty="0">
              <a:latin typeface="Times"/>
              <a:cs typeface="Times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2916737" y="3532039"/>
            <a:ext cx="1107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 smtClean="0">
                <a:latin typeface="Times"/>
                <a:cs typeface="Times"/>
              </a:rPr>
              <a:t>Δ</a:t>
            </a:r>
            <a:r>
              <a:rPr lang="fr-CA" dirty="0" smtClean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0.113</a:t>
            </a:r>
            <a:endParaRPr lang="fr-CA" dirty="0">
              <a:latin typeface="Times"/>
              <a:cs typeface="Times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3290239" y="4682250"/>
            <a:ext cx="18434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 err="1" smtClean="0">
                <a:latin typeface="+mn-lt"/>
              </a:rPr>
              <a:t>rétropropagation</a:t>
            </a:r>
            <a:endParaRPr lang="fr-FR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71918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Exemple: </a:t>
            </a:r>
            <a:r>
              <a:rPr lang="fr-CA" noProof="0" dirty="0" err="1" smtClean="0"/>
              <a:t>classifieur</a:t>
            </a:r>
            <a:r>
              <a:rPr lang="fr-CA" noProof="0" dirty="0" smtClean="0"/>
              <a:t> </a:t>
            </a:r>
            <a:br>
              <a:rPr lang="fr-CA" noProof="0" dirty="0" smtClean="0"/>
            </a:br>
            <a:r>
              <a:rPr lang="fr-CA" i="1" noProof="0" dirty="0" smtClean="0"/>
              <a:t>k</a:t>
            </a:r>
            <a:r>
              <a:rPr lang="fr-CA" noProof="0" dirty="0" smtClean="0"/>
              <a:t> plus proches voisins</a:t>
            </a:r>
            <a:endParaRPr lang="fr-CA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noProof="0" dirty="0" smtClean="0"/>
              <a:t>Possiblement l’algorithme d’apprentissage </a:t>
            </a:r>
            <a:r>
              <a:rPr lang="fr-CA" dirty="0" smtClean="0"/>
              <a:t>de </a:t>
            </a:r>
            <a:r>
              <a:rPr lang="fr-CA" noProof="0" dirty="0" smtClean="0"/>
              <a:t>classification le plus simple</a:t>
            </a:r>
          </a:p>
          <a:p>
            <a:r>
              <a:rPr lang="fr-CA" b="1" dirty="0" smtClean="0"/>
              <a:t>Idée</a:t>
            </a:r>
            <a:r>
              <a:rPr lang="fr-CA" dirty="0" smtClean="0"/>
              <a:t>: étant donnée une entrée     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CA" dirty="0" smtClean="0"/>
              <a:t>trouver les </a:t>
            </a:r>
            <a:r>
              <a:rPr lang="fr-CA" i="1" dirty="0" smtClean="0"/>
              <a:t>k</a:t>
            </a:r>
            <a:r>
              <a:rPr lang="fr-CA" dirty="0" smtClean="0"/>
              <a:t> entrées         parmi les exemples d’apprentissage qui sont les plus « proches » de 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CA" noProof="0" dirty="0" smtClean="0"/>
              <a:t>faire voter chacune de ces entrées pour leur classe associée 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CA" dirty="0" smtClean="0"/>
              <a:t>retourner la classe majoritaire</a:t>
            </a:r>
            <a:endParaRPr lang="fr-CA" dirty="0"/>
          </a:p>
          <a:p>
            <a:r>
              <a:rPr lang="fr-CA" dirty="0" smtClean="0"/>
              <a:t>Le succès de cet algorithme va dépendre de deux facteurs</a:t>
            </a:r>
          </a:p>
          <a:p>
            <a:pPr lvl="1"/>
            <a:r>
              <a:rPr lang="fr-CA" noProof="0" dirty="0" smtClean="0"/>
              <a:t>la quantité de données d’entraînement (plus il y en a, meilleure sera la performance)</a:t>
            </a:r>
          </a:p>
          <a:p>
            <a:pPr lvl="1"/>
            <a:r>
              <a:rPr lang="fr-CA" dirty="0" smtClean="0"/>
              <a:t>la qualité de la mesure de distance (est-ce que deux entrées jugées similaires sont de la même classe?)</a:t>
            </a:r>
          </a:p>
          <a:p>
            <a:pPr lvl="2"/>
            <a:r>
              <a:rPr lang="fr-CA" noProof="0" dirty="0" smtClean="0"/>
              <a:t>en pratique, on utilise souvent la distance Euclidienne: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8113" y="2112392"/>
            <a:ext cx="190834" cy="162209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242" y="5692359"/>
            <a:ext cx="190834" cy="162209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0062" y="6012705"/>
            <a:ext cx="156136" cy="156136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7030076" y="5564271"/>
            <a:ext cx="1114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 smtClean="0">
                <a:latin typeface="+mj-lt"/>
              </a:rPr>
              <a:t>=  vecteur</a:t>
            </a:r>
            <a:endParaRPr lang="fr-CA" dirty="0">
              <a:latin typeface="+mj-lt"/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7036736" y="5872836"/>
            <a:ext cx="1114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 smtClean="0">
                <a:latin typeface="+mj-lt"/>
              </a:rPr>
              <a:t>=  scalaire</a:t>
            </a:r>
            <a:endParaRPr lang="fr-CA" dirty="0">
              <a:latin typeface="+mj-lt"/>
            </a:endParaRPr>
          </a:p>
        </p:txBody>
      </p:sp>
      <p:sp>
        <p:nvSpPr>
          <p:cNvPr id="17" name="Rectangle à coins arrondis 16"/>
          <p:cNvSpPr/>
          <p:nvPr/>
        </p:nvSpPr>
        <p:spPr>
          <a:xfrm>
            <a:off x="6778664" y="5564271"/>
            <a:ext cx="2121222" cy="677897"/>
          </a:xfrm>
          <a:prstGeom prst="roundRect">
            <a:avLst/>
          </a:prstGeom>
          <a:noFill/>
          <a:ln w="127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315" y="5625749"/>
            <a:ext cx="3455370" cy="781401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9366" y="2464279"/>
            <a:ext cx="268903" cy="199508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53573" y="3053155"/>
            <a:ext cx="225532" cy="216856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4138" y="2709292"/>
            <a:ext cx="190834" cy="162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925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80</a:t>
            </a:fld>
            <a:endParaRPr lang="en-US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strike="sngStrike" dirty="0" smtClean="0">
                <a:latin typeface="Times"/>
                <a:cs typeface="Times"/>
              </a:rPr>
              <a:t>1</a:t>
            </a:r>
            <a:endParaRPr lang="fr-CA" sz="2000" strike="sngStrike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strike="sngStrike" dirty="0" smtClean="0">
                <a:latin typeface="Times"/>
                <a:cs typeface="Times"/>
              </a:rPr>
              <a:t>-3</a:t>
            </a:r>
            <a:endParaRPr lang="fr-CA" sz="2000" strike="sngStrike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strike="sngStrike" dirty="0" smtClean="0">
                <a:latin typeface="Times"/>
                <a:cs typeface="Times"/>
              </a:rPr>
              <a:t>1</a:t>
            </a:r>
            <a:endParaRPr lang="fr-CA" sz="2000" strike="sngStrike" dirty="0">
              <a:latin typeface="Times"/>
              <a:cs typeface="Times"/>
            </a:endParaRP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strike="sngStrike" dirty="0" smtClean="0">
                <a:latin typeface="Times"/>
                <a:cs typeface="Times"/>
              </a:rPr>
              <a:t>-1</a:t>
            </a:r>
            <a:endParaRPr lang="fr-CA" sz="2000" strike="sngStrike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strike="sngStrike" dirty="0" smtClean="0">
                <a:latin typeface="Times"/>
                <a:cs typeface="Times"/>
              </a:rPr>
              <a:t>3</a:t>
            </a:r>
            <a:endParaRPr lang="fr-CA" sz="2000" strike="sngStrike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strike="sngStrike" dirty="0" smtClean="0">
                <a:latin typeface="Times"/>
                <a:cs typeface="Times"/>
              </a:rPr>
              <a:t>-4</a:t>
            </a:r>
            <a:endParaRPr lang="fr-CA" sz="2000" strike="sngStrike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strike="sngStrike" dirty="0" smtClean="0">
                <a:latin typeface="Times"/>
                <a:cs typeface="Times"/>
              </a:rPr>
              <a:t>0.5</a:t>
            </a:r>
            <a:endParaRPr lang="fr-CA" sz="2000" strike="sngStrike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strike="sngStrike" dirty="0" smtClean="0">
                <a:latin typeface="Times"/>
                <a:cs typeface="Times"/>
              </a:rPr>
              <a:t>-1</a:t>
            </a:r>
            <a:endParaRPr lang="fr-CA" sz="2000" strike="sngStrike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strike="sngStrike" dirty="0" smtClean="0">
                <a:latin typeface="Times"/>
                <a:cs typeface="Times"/>
              </a:rPr>
              <a:t>1.5</a:t>
            </a:r>
            <a:endParaRPr lang="fr-CA" sz="2000" strike="sngStrike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strike="sngStrike" dirty="0" smtClean="0">
                <a:latin typeface="Times"/>
                <a:cs typeface="Times"/>
              </a:rPr>
              <a:t>-2</a:t>
            </a:r>
            <a:endParaRPr lang="fr-CA" sz="2000" strike="sngStrike" dirty="0">
              <a:latin typeface="Times"/>
              <a:cs typeface="Times"/>
            </a:endParaRPr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0.378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-1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0" name="ZoneTexte 59"/>
          <p:cNvSpPr txBox="1"/>
          <p:nvPr/>
        </p:nvSpPr>
        <p:spPr>
          <a:xfrm>
            <a:off x="5142204" y="24180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 smtClean="0">
                <a:latin typeface="Times"/>
                <a:cs typeface="Times"/>
              </a:rPr>
              <a:t>0.867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2" name="ZoneTexte 61"/>
          <p:cNvSpPr txBox="1"/>
          <p:nvPr/>
        </p:nvSpPr>
        <p:spPr>
          <a:xfrm>
            <a:off x="5177418" y="4044598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0.085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4" name="ZoneTexte 63"/>
          <p:cNvSpPr txBox="1"/>
          <p:nvPr/>
        </p:nvSpPr>
        <p:spPr>
          <a:xfrm>
            <a:off x="6927012" y="3279526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0.648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886908" y="2762064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 smtClean="0">
                <a:latin typeface="Times"/>
                <a:cs typeface="Times"/>
              </a:rPr>
              <a:t>Δ</a:t>
            </a:r>
            <a:r>
              <a:rPr lang="fr-CA" dirty="0" smtClean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0.352</a:t>
            </a:r>
            <a:endParaRPr lang="fr-FR" dirty="0"/>
          </a:p>
        </p:txBody>
      </p:sp>
      <p:sp>
        <p:nvSpPr>
          <p:cNvPr id="63" name="Rectangle 62"/>
          <p:cNvSpPr/>
          <p:nvPr/>
        </p:nvSpPr>
        <p:spPr>
          <a:xfrm>
            <a:off x="5004212" y="1934676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 smtClean="0">
                <a:latin typeface="Times"/>
                <a:cs typeface="Times"/>
              </a:rPr>
              <a:t>Δ</a:t>
            </a:r>
            <a:r>
              <a:rPr lang="fr-CA" dirty="0" smtClean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0.041</a:t>
            </a:r>
            <a:endParaRPr lang="fr-FR" dirty="0"/>
          </a:p>
        </p:txBody>
      </p:sp>
      <p:sp>
        <p:nvSpPr>
          <p:cNvPr id="71" name="Rectangle 70"/>
          <p:cNvSpPr/>
          <p:nvPr/>
        </p:nvSpPr>
        <p:spPr>
          <a:xfrm>
            <a:off x="5016177" y="3572871"/>
            <a:ext cx="11932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 smtClean="0">
                <a:latin typeface="Times"/>
                <a:cs typeface="Times"/>
              </a:rPr>
              <a:t>Δ</a:t>
            </a:r>
            <a:r>
              <a:rPr lang="fr-CA" dirty="0" smtClean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-0.082</a:t>
            </a:r>
            <a:endParaRPr lang="fr-FR" dirty="0"/>
          </a:p>
        </p:txBody>
      </p:sp>
      <p:sp>
        <p:nvSpPr>
          <p:cNvPr id="72" name="Rectangle 71"/>
          <p:cNvSpPr/>
          <p:nvPr/>
        </p:nvSpPr>
        <p:spPr>
          <a:xfrm>
            <a:off x="2911045" y="1959778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 smtClean="0">
                <a:latin typeface="Times"/>
                <a:cs typeface="Times"/>
              </a:rPr>
              <a:t>Δ</a:t>
            </a:r>
            <a:r>
              <a:rPr lang="fr-CA" dirty="0" smtClean="0">
                <a:latin typeface="Times"/>
                <a:cs typeface="Times"/>
              </a:rPr>
              <a:t> = </a:t>
            </a:r>
            <a:r>
              <a:rPr lang="fr-FR" dirty="0" smtClean="0">
                <a:latin typeface="Times"/>
                <a:cs typeface="Times"/>
              </a:rPr>
              <a:t>0.029</a:t>
            </a:r>
            <a:endParaRPr lang="fr-CA" dirty="0">
              <a:latin typeface="Times"/>
              <a:cs typeface="Times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2916737" y="3532039"/>
            <a:ext cx="1107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 smtClean="0">
                <a:latin typeface="Times"/>
                <a:cs typeface="Times"/>
              </a:rPr>
              <a:t>Δ</a:t>
            </a:r>
            <a:r>
              <a:rPr lang="fr-CA" dirty="0" smtClean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0.113</a:t>
            </a:r>
            <a:endParaRPr lang="fr-CA" dirty="0">
              <a:latin typeface="Times"/>
              <a:cs typeface="Times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3203272" y="4829298"/>
            <a:ext cx="19750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 smtClean="0">
                <a:latin typeface="+mn-lt"/>
              </a:rPr>
              <a:t>mise à jour </a:t>
            </a:r>
            <a:r>
              <a:rPr lang="fr-CA" dirty="0" smtClean="0">
                <a:latin typeface="+mn-lt"/>
              </a:rPr>
              <a:t>(α=0.1)</a:t>
            </a:r>
            <a:endParaRPr lang="fr-FR" dirty="0">
              <a:latin typeface="+mn-lt"/>
            </a:endParaRPr>
          </a:p>
        </p:txBody>
      </p:sp>
      <p:sp>
        <p:nvSpPr>
          <p:cNvPr id="75" name="ZoneTexte 74"/>
          <p:cNvSpPr txBox="1"/>
          <p:nvPr/>
        </p:nvSpPr>
        <p:spPr>
          <a:xfrm>
            <a:off x="86026" y="5170680"/>
            <a:ext cx="2832506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1400" i="1" dirty="0" smtClean="0">
                <a:latin typeface="Times"/>
                <a:cs typeface="Times"/>
              </a:rPr>
              <a:t>w</a:t>
            </a:r>
            <a:r>
              <a:rPr lang="fr-CA" sz="1400" baseline="-25000" dirty="0" smtClean="0">
                <a:latin typeface="Times"/>
                <a:cs typeface="Times"/>
              </a:rPr>
              <a:t>1,3</a:t>
            </a:r>
            <a:r>
              <a:rPr lang="fr-CA" sz="1400" dirty="0" smtClean="0">
                <a:latin typeface="Times"/>
                <a:cs typeface="Times"/>
              </a:rPr>
              <a:t> </a:t>
            </a:r>
            <a:r>
              <a:rPr lang="fr-CA" sz="1400" dirty="0" smtClean="0">
                <a:sym typeface="Symbol"/>
              </a:rPr>
              <a:t> </a:t>
            </a:r>
            <a:r>
              <a:rPr lang="fr-CA" sz="1400" dirty="0" smtClean="0">
                <a:latin typeface="Times"/>
                <a:cs typeface="Times"/>
              </a:rPr>
              <a:t>0.5 + 0.1 * 2 * </a:t>
            </a:r>
            <a:r>
              <a:rPr lang="fr-FR" sz="1400" dirty="0" smtClean="0">
                <a:latin typeface="Times"/>
                <a:cs typeface="Times"/>
              </a:rPr>
              <a:t>0.029 </a:t>
            </a:r>
            <a:r>
              <a:rPr lang="fr-FR" sz="1400" dirty="0">
                <a:latin typeface="Times"/>
                <a:cs typeface="Times"/>
              </a:rPr>
              <a:t>= </a:t>
            </a:r>
            <a:r>
              <a:rPr lang="fr-FR" sz="1400" dirty="0" smtClean="0">
                <a:latin typeface="Times"/>
                <a:cs typeface="Times"/>
              </a:rPr>
              <a:t>0.506</a:t>
            </a:r>
            <a:r>
              <a:rPr lang="fr-CA" sz="1400" dirty="0" smtClean="0">
                <a:latin typeface="Times"/>
                <a:cs typeface="Times"/>
              </a:rPr>
              <a:t> </a:t>
            </a:r>
            <a:endParaRPr lang="fr-CA" sz="1400" baseline="-25000" dirty="0">
              <a:latin typeface="Times"/>
              <a:cs typeface="Times"/>
            </a:endParaRPr>
          </a:p>
        </p:txBody>
      </p:sp>
      <p:sp>
        <p:nvSpPr>
          <p:cNvPr id="76" name="ZoneTexte 75"/>
          <p:cNvSpPr txBox="1"/>
          <p:nvPr/>
        </p:nvSpPr>
        <p:spPr>
          <a:xfrm>
            <a:off x="91689" y="5487850"/>
            <a:ext cx="2810853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1400" i="1" dirty="0" smtClean="0">
                <a:latin typeface="Times"/>
                <a:cs typeface="Times"/>
              </a:rPr>
              <a:t>w</a:t>
            </a:r>
            <a:r>
              <a:rPr lang="fr-CA" sz="1400" baseline="-25000" dirty="0" smtClean="0">
                <a:latin typeface="Times"/>
                <a:cs typeface="Times"/>
              </a:rPr>
              <a:t>1,4</a:t>
            </a:r>
            <a:r>
              <a:rPr lang="fr-CA" sz="1400" dirty="0" smtClean="0">
                <a:latin typeface="Times"/>
                <a:cs typeface="Times"/>
              </a:rPr>
              <a:t> </a:t>
            </a:r>
            <a:r>
              <a:rPr lang="fr-CA" sz="1400" dirty="0" smtClean="0">
                <a:sym typeface="Symbol"/>
              </a:rPr>
              <a:t> </a:t>
            </a:r>
            <a:r>
              <a:rPr lang="fr-CA" sz="1400" dirty="0" smtClean="0">
                <a:latin typeface="Times"/>
                <a:cs typeface="Times"/>
              </a:rPr>
              <a:t>-1 + 0.1 * 2 * </a:t>
            </a:r>
            <a:r>
              <a:rPr lang="fr-FR" sz="1400" dirty="0" smtClean="0">
                <a:latin typeface="Times"/>
                <a:cs typeface="Times"/>
              </a:rPr>
              <a:t>0.113 </a:t>
            </a:r>
            <a:r>
              <a:rPr lang="fr-FR" sz="1400" dirty="0">
                <a:latin typeface="Times"/>
                <a:cs typeface="Times"/>
              </a:rPr>
              <a:t>= -</a:t>
            </a:r>
            <a:r>
              <a:rPr lang="fr-FR" sz="1400" dirty="0" smtClean="0">
                <a:latin typeface="Times"/>
                <a:cs typeface="Times"/>
              </a:rPr>
              <a:t>0.977</a:t>
            </a:r>
            <a:endParaRPr lang="fr-CA" sz="1400" baseline="-25000" dirty="0">
              <a:latin typeface="Times"/>
              <a:cs typeface="Times"/>
            </a:endParaRPr>
          </a:p>
        </p:txBody>
      </p:sp>
      <p:sp>
        <p:nvSpPr>
          <p:cNvPr id="77" name="ZoneTexte 76"/>
          <p:cNvSpPr txBox="1"/>
          <p:nvPr/>
        </p:nvSpPr>
        <p:spPr>
          <a:xfrm>
            <a:off x="83673" y="5814034"/>
            <a:ext cx="2892293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1400" i="1" dirty="0" smtClean="0">
                <a:latin typeface="Times"/>
                <a:cs typeface="Times"/>
              </a:rPr>
              <a:t>w</a:t>
            </a:r>
            <a:r>
              <a:rPr lang="fr-CA" sz="1400" baseline="-25000" dirty="0" smtClean="0">
                <a:latin typeface="Times"/>
                <a:cs typeface="Times"/>
              </a:rPr>
              <a:t>2,3</a:t>
            </a:r>
            <a:r>
              <a:rPr lang="fr-CA" sz="1400" dirty="0" smtClean="0">
                <a:latin typeface="Times"/>
                <a:cs typeface="Times"/>
              </a:rPr>
              <a:t> </a:t>
            </a:r>
            <a:r>
              <a:rPr lang="fr-CA" sz="1400" dirty="0" smtClean="0">
                <a:sym typeface="Symbol"/>
              </a:rPr>
              <a:t> </a:t>
            </a:r>
            <a:r>
              <a:rPr lang="fr-CA" sz="1400" dirty="0" smtClean="0">
                <a:latin typeface="Times"/>
                <a:cs typeface="Times"/>
              </a:rPr>
              <a:t>1.5 + 0.1 * -1 * </a:t>
            </a:r>
            <a:r>
              <a:rPr lang="fr-FR" sz="1400" dirty="0" smtClean="0">
                <a:latin typeface="Times"/>
                <a:cs typeface="Times"/>
              </a:rPr>
              <a:t>0.029 </a:t>
            </a:r>
            <a:r>
              <a:rPr lang="fr-FR" sz="1400" dirty="0">
                <a:latin typeface="Times"/>
                <a:cs typeface="Times"/>
              </a:rPr>
              <a:t>= </a:t>
            </a:r>
            <a:r>
              <a:rPr lang="fr-FR" sz="1400" dirty="0" smtClean="0">
                <a:latin typeface="Times"/>
                <a:cs typeface="Times"/>
              </a:rPr>
              <a:t>1.497</a:t>
            </a:r>
            <a:endParaRPr lang="fr-CA" sz="1400" baseline="-25000" dirty="0">
              <a:latin typeface="Times"/>
              <a:cs typeface="Times"/>
            </a:endParaRPr>
          </a:p>
        </p:txBody>
      </p:sp>
      <p:sp>
        <p:nvSpPr>
          <p:cNvPr id="78" name="ZoneTexte 77"/>
          <p:cNvSpPr txBox="1"/>
          <p:nvPr/>
        </p:nvSpPr>
        <p:spPr>
          <a:xfrm>
            <a:off x="89025" y="6140218"/>
            <a:ext cx="2864065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1400" i="1" dirty="0" smtClean="0">
                <a:latin typeface="Times"/>
                <a:cs typeface="Times"/>
              </a:rPr>
              <a:t>w</a:t>
            </a:r>
            <a:r>
              <a:rPr lang="fr-CA" sz="1400" baseline="-25000" dirty="0" smtClean="0">
                <a:latin typeface="Times"/>
                <a:cs typeface="Times"/>
              </a:rPr>
              <a:t>2,4</a:t>
            </a:r>
            <a:r>
              <a:rPr lang="fr-CA" sz="1400" dirty="0" smtClean="0">
                <a:latin typeface="Times"/>
                <a:cs typeface="Times"/>
              </a:rPr>
              <a:t> </a:t>
            </a:r>
            <a:r>
              <a:rPr lang="fr-CA" sz="1400" dirty="0" smtClean="0">
                <a:sym typeface="Symbol"/>
              </a:rPr>
              <a:t> </a:t>
            </a:r>
            <a:r>
              <a:rPr lang="fr-CA" sz="1400" dirty="0" smtClean="0">
                <a:latin typeface="Times"/>
                <a:cs typeface="Times"/>
              </a:rPr>
              <a:t>-2 + 0.1 * -1 * </a:t>
            </a:r>
            <a:r>
              <a:rPr lang="fr-FR" sz="1400" dirty="0">
                <a:latin typeface="Times"/>
                <a:cs typeface="Times"/>
              </a:rPr>
              <a:t>0.113 = -</a:t>
            </a:r>
            <a:r>
              <a:rPr lang="fr-FR" sz="1400" dirty="0" smtClean="0">
                <a:latin typeface="Times"/>
                <a:cs typeface="Times"/>
              </a:rPr>
              <a:t>2.011</a:t>
            </a:r>
            <a:endParaRPr lang="fr-CA" sz="1400" baseline="-25000" dirty="0">
              <a:latin typeface="Times"/>
              <a:cs typeface="Times"/>
            </a:endParaRPr>
          </a:p>
        </p:txBody>
      </p:sp>
      <p:sp>
        <p:nvSpPr>
          <p:cNvPr id="79" name="ZoneTexte 78"/>
          <p:cNvSpPr txBox="1"/>
          <p:nvPr/>
        </p:nvSpPr>
        <p:spPr>
          <a:xfrm>
            <a:off x="2941615" y="5168597"/>
            <a:ext cx="3012042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1400" i="1" dirty="0" smtClean="0">
                <a:latin typeface="Times"/>
                <a:cs typeface="Times"/>
              </a:rPr>
              <a:t>w</a:t>
            </a:r>
            <a:r>
              <a:rPr lang="fr-CA" sz="1400" baseline="-25000" dirty="0" smtClean="0">
                <a:latin typeface="Times"/>
                <a:cs typeface="Times"/>
              </a:rPr>
              <a:t>3,5</a:t>
            </a:r>
            <a:r>
              <a:rPr lang="fr-CA" sz="1400" dirty="0" smtClean="0">
                <a:latin typeface="Times"/>
                <a:cs typeface="Times"/>
              </a:rPr>
              <a:t> </a:t>
            </a:r>
            <a:r>
              <a:rPr lang="fr-CA" sz="1400" dirty="0" smtClean="0">
                <a:sym typeface="Symbol"/>
              </a:rPr>
              <a:t> </a:t>
            </a:r>
            <a:r>
              <a:rPr lang="fr-CA" sz="1400" dirty="0" smtClean="0">
                <a:latin typeface="Times"/>
                <a:cs typeface="Times"/>
              </a:rPr>
              <a:t>1 + 0.1 * </a:t>
            </a:r>
            <a:r>
              <a:rPr lang="fr-CA" sz="1400" dirty="0">
                <a:latin typeface="Times"/>
                <a:cs typeface="Times"/>
              </a:rPr>
              <a:t>0.378</a:t>
            </a:r>
            <a:r>
              <a:rPr lang="fr-CA" sz="1400" dirty="0" smtClean="0">
                <a:latin typeface="Times"/>
                <a:cs typeface="Times"/>
              </a:rPr>
              <a:t> * </a:t>
            </a:r>
            <a:r>
              <a:rPr lang="fr-FR" sz="1400" dirty="0" smtClean="0">
                <a:latin typeface="Times"/>
                <a:cs typeface="Times"/>
              </a:rPr>
              <a:t>0.041 </a:t>
            </a:r>
            <a:r>
              <a:rPr lang="fr-FR" sz="1400" dirty="0">
                <a:latin typeface="Times"/>
                <a:cs typeface="Times"/>
              </a:rPr>
              <a:t>= </a:t>
            </a:r>
            <a:r>
              <a:rPr lang="fr-FR" sz="1400" dirty="0" smtClean="0">
                <a:latin typeface="Times"/>
                <a:cs typeface="Times"/>
              </a:rPr>
              <a:t>1.002</a:t>
            </a:r>
            <a:endParaRPr lang="fr-CA" sz="1400" baseline="-25000" dirty="0">
              <a:latin typeface="Times"/>
              <a:cs typeface="Times"/>
            </a:endParaRPr>
          </a:p>
        </p:txBody>
      </p:sp>
      <p:sp>
        <p:nvSpPr>
          <p:cNvPr id="80" name="ZoneTexte 79"/>
          <p:cNvSpPr txBox="1"/>
          <p:nvPr/>
        </p:nvSpPr>
        <p:spPr>
          <a:xfrm>
            <a:off x="2947278" y="5485767"/>
            <a:ext cx="3256187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1400" i="1" dirty="0" smtClean="0">
                <a:latin typeface="Times"/>
                <a:cs typeface="Times"/>
              </a:rPr>
              <a:t>w</a:t>
            </a:r>
            <a:r>
              <a:rPr lang="fr-CA" sz="1400" baseline="-25000" dirty="0" smtClean="0">
                <a:latin typeface="Times"/>
                <a:cs typeface="Times"/>
              </a:rPr>
              <a:t>3,6</a:t>
            </a:r>
            <a:r>
              <a:rPr lang="fr-CA" sz="1400" dirty="0" smtClean="0">
                <a:latin typeface="Times"/>
                <a:cs typeface="Times"/>
              </a:rPr>
              <a:t> </a:t>
            </a:r>
            <a:r>
              <a:rPr lang="fr-CA" sz="1400" dirty="0" smtClean="0">
                <a:sym typeface="Symbol"/>
              </a:rPr>
              <a:t> </a:t>
            </a:r>
            <a:r>
              <a:rPr lang="fr-CA" sz="1400" dirty="0" smtClean="0">
                <a:latin typeface="Times"/>
                <a:cs typeface="Times"/>
              </a:rPr>
              <a:t>-1 + 0.1 * </a:t>
            </a:r>
            <a:r>
              <a:rPr lang="fr-CA" sz="1400" dirty="0">
                <a:latin typeface="Times"/>
                <a:cs typeface="Times"/>
              </a:rPr>
              <a:t>0.378</a:t>
            </a:r>
            <a:r>
              <a:rPr lang="fr-CA" sz="1400" dirty="0" smtClean="0">
                <a:latin typeface="Times"/>
                <a:cs typeface="Times"/>
              </a:rPr>
              <a:t> * </a:t>
            </a:r>
            <a:r>
              <a:rPr lang="fr-FR" sz="1400" dirty="0">
                <a:latin typeface="Times"/>
                <a:cs typeface="Times"/>
              </a:rPr>
              <a:t>-</a:t>
            </a:r>
            <a:r>
              <a:rPr lang="fr-FR" sz="1400" dirty="0" smtClean="0">
                <a:latin typeface="Times"/>
                <a:cs typeface="Times"/>
              </a:rPr>
              <a:t>0.082</a:t>
            </a:r>
            <a:r>
              <a:rPr lang="fr-FR" sz="1400" dirty="0" smtClean="0"/>
              <a:t> </a:t>
            </a:r>
            <a:r>
              <a:rPr lang="fr-FR" sz="1400" dirty="0">
                <a:latin typeface="Times"/>
                <a:cs typeface="Times"/>
              </a:rPr>
              <a:t>= </a:t>
            </a:r>
            <a:r>
              <a:rPr lang="fr-FR" sz="1400" dirty="0" smtClean="0">
                <a:latin typeface="Times"/>
                <a:cs typeface="Times"/>
              </a:rPr>
              <a:t>-1.003</a:t>
            </a:r>
            <a:endParaRPr lang="fr-CA" sz="1400" baseline="-25000" dirty="0">
              <a:latin typeface="Times"/>
              <a:cs typeface="Times"/>
            </a:endParaRPr>
          </a:p>
        </p:txBody>
      </p:sp>
      <p:sp>
        <p:nvSpPr>
          <p:cNvPr id="81" name="ZoneTexte 80"/>
          <p:cNvSpPr txBox="1"/>
          <p:nvPr/>
        </p:nvSpPr>
        <p:spPr>
          <a:xfrm>
            <a:off x="2939262" y="5811951"/>
            <a:ext cx="2832506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1400" i="1" dirty="0" smtClean="0">
                <a:latin typeface="Times"/>
                <a:cs typeface="Times"/>
              </a:rPr>
              <a:t>w</a:t>
            </a:r>
            <a:r>
              <a:rPr lang="fr-CA" sz="1400" baseline="-25000" dirty="0" smtClean="0">
                <a:latin typeface="Times"/>
                <a:cs typeface="Times"/>
              </a:rPr>
              <a:t>4,5</a:t>
            </a:r>
            <a:r>
              <a:rPr lang="fr-CA" sz="1400" dirty="0" smtClean="0">
                <a:latin typeface="Times"/>
                <a:cs typeface="Times"/>
              </a:rPr>
              <a:t> </a:t>
            </a:r>
            <a:r>
              <a:rPr lang="fr-CA" sz="1400" dirty="0" smtClean="0">
                <a:sym typeface="Symbol"/>
              </a:rPr>
              <a:t> </a:t>
            </a:r>
            <a:r>
              <a:rPr lang="fr-CA" sz="1400" dirty="0" smtClean="0">
                <a:latin typeface="Times"/>
                <a:cs typeface="Times"/>
              </a:rPr>
              <a:t>3 + 0.1 * </a:t>
            </a:r>
            <a:r>
              <a:rPr lang="fr-CA" sz="1400" dirty="0">
                <a:latin typeface="Times"/>
                <a:cs typeface="Times"/>
              </a:rPr>
              <a:t>0.5</a:t>
            </a:r>
            <a:r>
              <a:rPr lang="fr-CA" sz="1400" dirty="0" smtClean="0">
                <a:latin typeface="Times"/>
                <a:cs typeface="Times"/>
              </a:rPr>
              <a:t> * </a:t>
            </a:r>
            <a:r>
              <a:rPr lang="fr-FR" sz="1400" dirty="0" smtClean="0">
                <a:latin typeface="Times"/>
                <a:cs typeface="Times"/>
              </a:rPr>
              <a:t>0.041 </a:t>
            </a:r>
            <a:r>
              <a:rPr lang="fr-FR" sz="1400" dirty="0">
                <a:latin typeface="Times"/>
                <a:cs typeface="Times"/>
              </a:rPr>
              <a:t>= 3.002</a:t>
            </a:r>
            <a:endParaRPr lang="fr-CA" sz="1400" baseline="-25000" dirty="0">
              <a:latin typeface="Times"/>
              <a:cs typeface="Times"/>
            </a:endParaRPr>
          </a:p>
        </p:txBody>
      </p:sp>
      <p:sp>
        <p:nvSpPr>
          <p:cNvPr id="82" name="ZoneTexte 81"/>
          <p:cNvSpPr txBox="1"/>
          <p:nvPr/>
        </p:nvSpPr>
        <p:spPr>
          <a:xfrm>
            <a:off x="2944614" y="6138135"/>
            <a:ext cx="3106632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1400" i="1" dirty="0" smtClean="0">
                <a:latin typeface="Times"/>
                <a:cs typeface="Times"/>
              </a:rPr>
              <a:t>w</a:t>
            </a:r>
            <a:r>
              <a:rPr lang="fr-CA" sz="1400" baseline="-25000" dirty="0" smtClean="0">
                <a:latin typeface="Times"/>
                <a:cs typeface="Times"/>
              </a:rPr>
              <a:t>4,6</a:t>
            </a:r>
            <a:r>
              <a:rPr lang="fr-CA" sz="1400" dirty="0" smtClean="0">
                <a:latin typeface="Times"/>
                <a:cs typeface="Times"/>
              </a:rPr>
              <a:t> </a:t>
            </a:r>
            <a:r>
              <a:rPr lang="fr-CA" sz="1400" dirty="0" smtClean="0">
                <a:sym typeface="Symbol"/>
              </a:rPr>
              <a:t> </a:t>
            </a:r>
            <a:r>
              <a:rPr lang="fr-CA" sz="1400" dirty="0" smtClean="0">
                <a:latin typeface="Times"/>
                <a:cs typeface="Times"/>
              </a:rPr>
              <a:t>-4 + 0.1 * </a:t>
            </a:r>
            <a:r>
              <a:rPr lang="fr-CA" sz="1400" dirty="0">
                <a:latin typeface="Times"/>
                <a:cs typeface="Times"/>
              </a:rPr>
              <a:t>0.5</a:t>
            </a:r>
            <a:r>
              <a:rPr lang="fr-CA" sz="1400" dirty="0" smtClean="0">
                <a:latin typeface="Times"/>
                <a:cs typeface="Times"/>
              </a:rPr>
              <a:t> * </a:t>
            </a:r>
            <a:r>
              <a:rPr lang="fr-FR" sz="1400" dirty="0">
                <a:latin typeface="Times"/>
                <a:cs typeface="Times"/>
              </a:rPr>
              <a:t>-</a:t>
            </a:r>
            <a:r>
              <a:rPr lang="fr-FR" sz="1400" dirty="0" smtClean="0">
                <a:latin typeface="Times"/>
                <a:cs typeface="Times"/>
              </a:rPr>
              <a:t>0.082</a:t>
            </a:r>
            <a:r>
              <a:rPr lang="fr-FR" sz="1400" dirty="0" smtClean="0"/>
              <a:t> </a:t>
            </a:r>
            <a:r>
              <a:rPr lang="fr-FR" sz="1400" dirty="0">
                <a:latin typeface="Times"/>
                <a:cs typeface="Times"/>
              </a:rPr>
              <a:t>= -</a:t>
            </a:r>
            <a:r>
              <a:rPr lang="fr-FR" sz="1400" dirty="0" smtClean="0">
                <a:latin typeface="Times"/>
                <a:cs typeface="Times"/>
              </a:rPr>
              <a:t>4.004</a:t>
            </a:r>
            <a:endParaRPr lang="fr-CA" sz="1400" baseline="-25000" dirty="0">
              <a:latin typeface="Times"/>
              <a:cs typeface="Times"/>
            </a:endParaRPr>
          </a:p>
        </p:txBody>
      </p:sp>
      <p:sp>
        <p:nvSpPr>
          <p:cNvPr id="84" name="ZoneTexte 83"/>
          <p:cNvSpPr txBox="1"/>
          <p:nvPr/>
        </p:nvSpPr>
        <p:spPr>
          <a:xfrm>
            <a:off x="6105682" y="5468411"/>
            <a:ext cx="3012042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1400" i="1" dirty="0" smtClean="0">
                <a:latin typeface="Times"/>
                <a:cs typeface="Times"/>
              </a:rPr>
              <a:t>w</a:t>
            </a:r>
            <a:r>
              <a:rPr lang="fr-CA" sz="1400" baseline="-25000" dirty="0" smtClean="0">
                <a:latin typeface="Times"/>
                <a:cs typeface="Times"/>
              </a:rPr>
              <a:t>5,7</a:t>
            </a:r>
            <a:r>
              <a:rPr lang="fr-CA" sz="1400" dirty="0" smtClean="0">
                <a:latin typeface="Times"/>
                <a:cs typeface="Times"/>
              </a:rPr>
              <a:t> </a:t>
            </a:r>
            <a:r>
              <a:rPr lang="fr-CA" sz="1400" dirty="0" smtClean="0">
                <a:sym typeface="Symbol"/>
              </a:rPr>
              <a:t> </a:t>
            </a:r>
            <a:r>
              <a:rPr lang="fr-CA" sz="1400" dirty="0" smtClean="0">
                <a:latin typeface="Times"/>
                <a:cs typeface="Times"/>
              </a:rPr>
              <a:t>1 + 0.1 * 0.867 * </a:t>
            </a:r>
            <a:r>
              <a:rPr lang="fr-FR" sz="1400" dirty="0" smtClean="0">
                <a:latin typeface="Times"/>
                <a:cs typeface="Times"/>
              </a:rPr>
              <a:t>0.352 </a:t>
            </a:r>
            <a:r>
              <a:rPr lang="fr-FR" sz="1400" dirty="0">
                <a:latin typeface="Times"/>
                <a:cs typeface="Times"/>
              </a:rPr>
              <a:t>= </a:t>
            </a:r>
            <a:r>
              <a:rPr lang="fr-FR" sz="1400" dirty="0" smtClean="0">
                <a:latin typeface="Times"/>
                <a:cs typeface="Times"/>
              </a:rPr>
              <a:t>1.031</a:t>
            </a:r>
            <a:endParaRPr lang="fr-CA" sz="1400" baseline="-25000" dirty="0">
              <a:latin typeface="Times"/>
              <a:cs typeface="Times"/>
            </a:endParaRPr>
          </a:p>
        </p:txBody>
      </p:sp>
      <p:sp>
        <p:nvSpPr>
          <p:cNvPr id="85" name="ZoneTexte 84"/>
          <p:cNvSpPr txBox="1"/>
          <p:nvPr/>
        </p:nvSpPr>
        <p:spPr>
          <a:xfrm>
            <a:off x="6111034" y="5767859"/>
            <a:ext cx="3131616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1400" i="1" dirty="0" smtClean="0">
                <a:latin typeface="Times"/>
                <a:cs typeface="Times"/>
              </a:rPr>
              <a:t>w</a:t>
            </a:r>
            <a:r>
              <a:rPr lang="fr-CA" sz="1400" baseline="-25000" dirty="0" smtClean="0">
                <a:latin typeface="Times"/>
                <a:cs typeface="Times"/>
              </a:rPr>
              <a:t>6,7</a:t>
            </a:r>
            <a:r>
              <a:rPr lang="fr-CA" sz="1400" dirty="0" smtClean="0">
                <a:latin typeface="Times"/>
                <a:cs typeface="Times"/>
              </a:rPr>
              <a:t> </a:t>
            </a:r>
            <a:r>
              <a:rPr lang="fr-CA" sz="1400" dirty="0" smtClean="0">
                <a:sym typeface="Symbol"/>
              </a:rPr>
              <a:t> </a:t>
            </a:r>
            <a:r>
              <a:rPr lang="fr-CA" sz="1400" dirty="0" smtClean="0">
                <a:latin typeface="Times"/>
                <a:cs typeface="Times"/>
                <a:sym typeface="Symbol"/>
              </a:rPr>
              <a:t>-3</a:t>
            </a:r>
            <a:r>
              <a:rPr lang="fr-CA" sz="1400" dirty="0" smtClean="0">
                <a:latin typeface="Times"/>
                <a:cs typeface="Times"/>
              </a:rPr>
              <a:t> + 0.1 * </a:t>
            </a:r>
            <a:r>
              <a:rPr lang="fr-FR" sz="1400" dirty="0" smtClean="0">
                <a:latin typeface="Times"/>
                <a:cs typeface="Times"/>
              </a:rPr>
              <a:t>0.085 </a:t>
            </a:r>
            <a:r>
              <a:rPr lang="fr-CA" sz="1400" dirty="0" smtClean="0">
                <a:latin typeface="Times"/>
                <a:cs typeface="Times"/>
              </a:rPr>
              <a:t>* </a:t>
            </a:r>
            <a:r>
              <a:rPr lang="fr-FR" sz="1400" dirty="0">
                <a:latin typeface="Times"/>
                <a:cs typeface="Times"/>
              </a:rPr>
              <a:t>0.352 </a:t>
            </a:r>
            <a:r>
              <a:rPr lang="fr-FR" sz="1400" dirty="0" smtClean="0">
                <a:latin typeface="Times"/>
                <a:cs typeface="Times"/>
              </a:rPr>
              <a:t>= -</a:t>
            </a:r>
            <a:r>
              <a:rPr lang="fr-FR" sz="1400" dirty="0">
                <a:latin typeface="Times"/>
                <a:cs typeface="Times"/>
              </a:rPr>
              <a:t>2.997</a:t>
            </a:r>
            <a:endParaRPr lang="fr-CA" sz="1400" baseline="-25000" dirty="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3316598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Retour sur la notion de généralisation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Comment choisir le nombre de neurones cachés?</a:t>
            </a:r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81</a:t>
            </a:fld>
            <a:endParaRPr lang="en-US"/>
          </a:p>
        </p:txBody>
      </p:sp>
      <p:pic>
        <p:nvPicPr>
          <p:cNvPr id="10" name="Image 9" descr="Sans titr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725" y="2193924"/>
            <a:ext cx="5389560" cy="3727451"/>
          </a:xfrm>
          <a:prstGeom prst="rect">
            <a:avLst/>
          </a:prstGeom>
        </p:spPr>
      </p:pic>
      <p:sp>
        <p:nvSpPr>
          <p:cNvPr id="11" name="ZoneTexte 10"/>
          <p:cNvSpPr txBox="1"/>
          <p:nvPr/>
        </p:nvSpPr>
        <p:spPr>
          <a:xfrm>
            <a:off x="955675" y="2193924"/>
            <a:ext cx="783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 smtClean="0">
                <a:latin typeface="+mj-lt"/>
              </a:rPr>
              <a:t>Erreur</a:t>
            </a:r>
            <a:endParaRPr lang="fr-CA" b="1" dirty="0">
              <a:latin typeface="+mj-lt"/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3140075" y="5801280"/>
            <a:ext cx="2460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 smtClean="0">
                <a:latin typeface="+mj-lt"/>
              </a:rPr>
              <a:t>Nb. de neurones cachés</a:t>
            </a:r>
            <a:endParaRPr lang="fr-CA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02917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Retour sur la notion de généralisation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Comment choisir le nombre de neurones cachés?</a:t>
            </a:r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82</a:t>
            </a:fld>
            <a:endParaRPr lang="en-US"/>
          </a:p>
        </p:txBody>
      </p:sp>
      <p:pic>
        <p:nvPicPr>
          <p:cNvPr id="10" name="Image 9" descr="Sans titr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725" y="2193924"/>
            <a:ext cx="5389560" cy="3727451"/>
          </a:xfrm>
          <a:prstGeom prst="rect">
            <a:avLst/>
          </a:prstGeom>
        </p:spPr>
      </p:pic>
      <p:sp>
        <p:nvSpPr>
          <p:cNvPr id="11" name="ZoneTexte 10"/>
          <p:cNvSpPr txBox="1"/>
          <p:nvPr/>
        </p:nvSpPr>
        <p:spPr>
          <a:xfrm>
            <a:off x="955675" y="2193924"/>
            <a:ext cx="783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 smtClean="0">
                <a:latin typeface="+mj-lt"/>
              </a:rPr>
              <a:t>Erreur</a:t>
            </a:r>
            <a:endParaRPr lang="fr-CA" b="1" dirty="0">
              <a:latin typeface="+mj-lt"/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3140075" y="5801280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 smtClean="0">
                <a:latin typeface="+mj-lt"/>
              </a:rPr>
              <a:t>Nb. d’itérations</a:t>
            </a:r>
            <a:endParaRPr lang="fr-CA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33186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Retour sur la notion de généralisation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Comment choisir le nombre de neurones cachés?</a:t>
            </a:r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83</a:t>
            </a:fld>
            <a:endParaRPr lang="en-US"/>
          </a:p>
        </p:txBody>
      </p:sp>
      <p:pic>
        <p:nvPicPr>
          <p:cNvPr id="10" name="Image 9" descr="Sans titr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725" y="2193924"/>
            <a:ext cx="5389560" cy="3727451"/>
          </a:xfrm>
          <a:prstGeom prst="rect">
            <a:avLst/>
          </a:prstGeom>
        </p:spPr>
      </p:pic>
      <p:sp>
        <p:nvSpPr>
          <p:cNvPr id="11" name="ZoneTexte 10"/>
          <p:cNvSpPr txBox="1"/>
          <p:nvPr/>
        </p:nvSpPr>
        <p:spPr>
          <a:xfrm>
            <a:off x="955675" y="2193924"/>
            <a:ext cx="783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 smtClean="0">
                <a:latin typeface="+mj-lt"/>
              </a:rPr>
              <a:t>Erreur</a:t>
            </a:r>
            <a:endParaRPr lang="fr-CA" b="1" dirty="0">
              <a:latin typeface="+mj-lt"/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3140075" y="5801280"/>
            <a:ext cx="27900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 smtClean="0">
                <a:latin typeface="+mj-lt"/>
              </a:rPr>
              <a:t>Capacité de mémoriser </a:t>
            </a:r>
            <a:br>
              <a:rPr lang="fr-CA" b="1" dirty="0" smtClean="0">
                <a:latin typeface="+mj-lt"/>
              </a:rPr>
            </a:br>
            <a:r>
              <a:rPr lang="fr-CA" b="1" dirty="0" smtClean="0">
                <a:latin typeface="+mj-lt"/>
              </a:rPr>
              <a:t>l’ensemble d’entraînement</a:t>
            </a:r>
            <a:endParaRPr lang="fr-CA" b="1" dirty="0">
              <a:latin typeface="+mj-lt"/>
            </a:endParaRPr>
          </a:p>
        </p:txBody>
      </p:sp>
      <p:sp>
        <p:nvSpPr>
          <p:cNvPr id="16" name="Forme libre 15"/>
          <p:cNvSpPr/>
          <p:nvPr/>
        </p:nvSpPr>
        <p:spPr>
          <a:xfrm>
            <a:off x="4302125" y="3873500"/>
            <a:ext cx="2667000" cy="1127125"/>
          </a:xfrm>
          <a:custGeom>
            <a:avLst/>
            <a:gdLst>
              <a:gd name="connsiteX0" fmla="*/ 0 w 2667000"/>
              <a:gd name="connsiteY0" fmla="*/ 1127125 h 1127125"/>
              <a:gd name="connsiteX1" fmla="*/ 682625 w 2667000"/>
              <a:gd name="connsiteY1" fmla="*/ 206375 h 1127125"/>
              <a:gd name="connsiteX2" fmla="*/ 2667000 w 2667000"/>
              <a:gd name="connsiteY2" fmla="*/ 0 h 1127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67000" h="1127125">
                <a:moveTo>
                  <a:pt x="0" y="1127125"/>
                </a:moveTo>
                <a:cubicBezTo>
                  <a:pt x="119062" y="760677"/>
                  <a:pt x="238125" y="394229"/>
                  <a:pt x="682625" y="206375"/>
                </a:cubicBezTo>
                <a:cubicBezTo>
                  <a:pt x="1127125" y="18521"/>
                  <a:pt x="2275417" y="42333"/>
                  <a:pt x="2667000" y="0"/>
                </a:cubicBezTo>
              </a:path>
            </a:pathLst>
          </a:cu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7" name="ZoneTexte 16"/>
          <p:cNvSpPr txBox="1"/>
          <p:nvPr/>
        </p:nvSpPr>
        <p:spPr>
          <a:xfrm>
            <a:off x="6999285" y="3550334"/>
            <a:ext cx="20581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 smtClean="0">
                <a:solidFill>
                  <a:srgbClr val="000090"/>
                </a:solidFill>
                <a:latin typeface="+mj-lt"/>
              </a:rPr>
              <a:t>On veut trouver</a:t>
            </a:r>
          </a:p>
          <a:p>
            <a:r>
              <a:rPr lang="fr-CA" b="1" dirty="0" smtClean="0">
                <a:solidFill>
                  <a:srgbClr val="000090"/>
                </a:solidFill>
                <a:latin typeface="+mj-lt"/>
              </a:rPr>
              <a:t>ce point, sans </a:t>
            </a:r>
            <a:br>
              <a:rPr lang="fr-CA" b="1" dirty="0" smtClean="0">
                <a:solidFill>
                  <a:srgbClr val="000090"/>
                </a:solidFill>
                <a:latin typeface="+mj-lt"/>
              </a:rPr>
            </a:br>
            <a:r>
              <a:rPr lang="fr-CA" b="1" dirty="0" smtClean="0">
                <a:solidFill>
                  <a:srgbClr val="000090"/>
                </a:solidFill>
                <a:latin typeface="+mj-lt"/>
              </a:rPr>
              <a:t>sous-apprentissage </a:t>
            </a:r>
          </a:p>
          <a:p>
            <a:r>
              <a:rPr lang="fr-CA" b="1" dirty="0" smtClean="0">
                <a:solidFill>
                  <a:srgbClr val="000090"/>
                </a:solidFill>
                <a:latin typeface="+mj-lt"/>
              </a:rPr>
              <a:t>ni </a:t>
            </a:r>
            <a:r>
              <a:rPr lang="fr-CA" b="1" dirty="0" err="1" smtClean="0">
                <a:solidFill>
                  <a:srgbClr val="000090"/>
                </a:solidFill>
                <a:latin typeface="+mj-lt"/>
              </a:rPr>
              <a:t>surapprentissage</a:t>
            </a:r>
            <a:endParaRPr lang="fr-CA" b="1" dirty="0" smtClean="0">
              <a:solidFill>
                <a:srgbClr val="00009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50447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Hyper-paramètres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84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>
          <a:xfrm>
            <a:off x="457199" y="1600200"/>
            <a:ext cx="8385175" cy="4525963"/>
          </a:xfrm>
        </p:spPr>
        <p:txBody>
          <a:bodyPr/>
          <a:lstStyle/>
          <a:p>
            <a:r>
              <a:rPr lang="fr-CA" dirty="0" smtClean="0"/>
              <a:t>Dans tous les algorithmes d’apprentissage qu’on a vu jusqu’à maintenant, il y avait des « options » à déterminer</a:t>
            </a:r>
          </a:p>
          <a:p>
            <a:pPr lvl="1"/>
            <a:r>
              <a:rPr lang="fr-CA" i="1" dirty="0" smtClean="0"/>
              <a:t>k</a:t>
            </a:r>
            <a:r>
              <a:rPr lang="fr-CA" dirty="0" smtClean="0"/>
              <a:t> plus proche voisins: la valeur de « k »</a:t>
            </a:r>
          </a:p>
          <a:p>
            <a:pPr lvl="1"/>
            <a:r>
              <a:rPr lang="fr-CA" dirty="0"/>
              <a:t>P</a:t>
            </a:r>
            <a:r>
              <a:rPr lang="fr-CA" dirty="0" smtClean="0"/>
              <a:t>erceptron et régression logistique: le taux d’apprentissage      , nb. itérations N</a:t>
            </a:r>
          </a:p>
          <a:p>
            <a:pPr lvl="1"/>
            <a:r>
              <a:rPr lang="fr-CA" dirty="0" smtClean="0"/>
              <a:t>réseau de neurones: taux d’apprentissage, nb. d’itérations, nombre de neurones cachés, fonction d’activation </a:t>
            </a:r>
          </a:p>
          <a:p>
            <a:r>
              <a:rPr lang="fr-CA" dirty="0" smtClean="0"/>
              <a:t>On appelle ces « options » des </a:t>
            </a:r>
            <a:r>
              <a:rPr lang="fr-CA" b="1" dirty="0" smtClean="0"/>
              <a:t>hyper-paramètres</a:t>
            </a:r>
            <a:endParaRPr lang="fr-CA" dirty="0" smtClean="0"/>
          </a:p>
          <a:p>
            <a:r>
              <a:rPr lang="fr-CA" dirty="0" smtClean="0"/>
              <a:t>Choisir la valeur qui marche le mieux sur l’ensemble d’entraînement est en général une mauvaise idée (mène à du </a:t>
            </a:r>
            <a:r>
              <a:rPr lang="fr-CA" dirty="0" err="1" smtClean="0"/>
              <a:t>surapprentissage</a:t>
            </a:r>
            <a:r>
              <a:rPr lang="fr-CA" dirty="0" smtClean="0"/>
              <a:t>)</a:t>
            </a:r>
          </a:p>
          <a:p>
            <a:pPr lvl="1"/>
            <a:r>
              <a:rPr lang="fr-CA" dirty="0" smtClean="0"/>
              <a:t>pour le </a:t>
            </a:r>
            <a:r>
              <a:rPr lang="fr-CA" i="1" dirty="0" smtClean="0"/>
              <a:t>k</a:t>
            </a:r>
            <a:r>
              <a:rPr lang="fr-CA" dirty="0" smtClean="0"/>
              <a:t> plus proche voisin, l’optimal sera toujours </a:t>
            </a:r>
            <a:r>
              <a:rPr lang="fr-CA" i="1" dirty="0" smtClean="0"/>
              <a:t>k=1</a:t>
            </a:r>
          </a:p>
          <a:p>
            <a:r>
              <a:rPr lang="fr-CA" dirty="0" smtClean="0"/>
              <a:t>On ne peut pas utiliser l’ensemble de test non plus, </a:t>
            </a:r>
            <a:r>
              <a:rPr lang="fr-CA" b="1" dirty="0" smtClean="0"/>
              <a:t>ça serait tricher!</a:t>
            </a:r>
          </a:p>
          <a:p>
            <a:r>
              <a:rPr lang="fr-CA" dirty="0" smtClean="0"/>
              <a:t>En pratique, on garde un autre ensemble de côté, l’</a:t>
            </a:r>
            <a:r>
              <a:rPr lang="fr-CA" b="1" dirty="0" smtClean="0"/>
              <a:t>ensemble de validation</a:t>
            </a:r>
            <a:r>
              <a:rPr lang="fr-CA" dirty="0" smtClean="0"/>
              <a:t>, pour choisir la valeur de ce paramètre</a:t>
            </a:r>
          </a:p>
          <a:p>
            <a:r>
              <a:rPr lang="fr-CA" dirty="0" smtClean="0"/>
              <a:t>Sélectionner les valeurs d’hyper-paramètres est une forme d’apprentissage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4133" y="2715932"/>
            <a:ext cx="173485" cy="156136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5538" y="3260890"/>
            <a:ext cx="410056" cy="291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664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Procédure d’évaluation complète</a:t>
            </a:r>
            <a:endParaRPr lang="fr-CA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85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Utilisation typique d’un algorithme d’apprentissage</a:t>
            </a:r>
          </a:p>
          <a:p>
            <a:pPr lvl="1"/>
            <a:r>
              <a:rPr lang="fr-CA" dirty="0"/>
              <a:t>s</a:t>
            </a:r>
            <a:r>
              <a:rPr lang="fr-CA" dirty="0" smtClean="0"/>
              <a:t>éparer nos données en 3 ensembles: </a:t>
            </a:r>
            <a:br>
              <a:rPr lang="fr-CA" dirty="0" smtClean="0"/>
            </a:br>
            <a:r>
              <a:rPr lang="fr-CA" dirty="0" smtClean="0"/>
              <a:t>entraînement (70%), validation (15%) et test (15%)</a:t>
            </a:r>
          </a:p>
          <a:p>
            <a:pPr lvl="1"/>
            <a:r>
              <a:rPr lang="fr-CA" dirty="0"/>
              <a:t>f</a:t>
            </a:r>
            <a:r>
              <a:rPr lang="fr-CA" dirty="0" smtClean="0"/>
              <a:t>aire une liste de valeurs des hyper-paramètres à essayer</a:t>
            </a:r>
          </a:p>
          <a:p>
            <a:pPr lvl="1"/>
            <a:r>
              <a:rPr lang="fr-CA" dirty="0"/>
              <a:t>p</a:t>
            </a:r>
            <a:r>
              <a:rPr lang="fr-CA" dirty="0" smtClean="0"/>
              <a:t>our chaque élément de cette liste, lancer l’algorithme d’apprentissage sur l’ensemble d’entraînement et mesurer la performance sur l’ensemble de validation</a:t>
            </a:r>
          </a:p>
          <a:p>
            <a:pPr lvl="1"/>
            <a:r>
              <a:rPr lang="fr-CA" dirty="0"/>
              <a:t>r</a:t>
            </a:r>
            <a:r>
              <a:rPr lang="fr-CA" dirty="0" smtClean="0"/>
              <a:t>éutiliser la valeur des hyper-paramètres avec la meilleure performance en validation, pour calculer la performance sur l’ensemble de test</a:t>
            </a:r>
          </a:p>
          <a:p>
            <a:r>
              <a:rPr lang="fr-CA" dirty="0" smtClean="0"/>
              <a:t>La performance sur l’ensemble de test est alors une </a:t>
            </a:r>
            <a:r>
              <a:rPr lang="fr-CA" b="1" dirty="0" smtClean="0"/>
              <a:t>estimation non-biaisée</a:t>
            </a:r>
            <a:r>
              <a:rPr lang="fr-CA" dirty="0" smtClean="0"/>
              <a:t> (non-optimiste) de la performance de généralisation de l’algorithme</a:t>
            </a:r>
          </a:p>
          <a:p>
            <a:r>
              <a:rPr lang="fr-CA" dirty="0" smtClean="0"/>
              <a:t>On peut utiliser la performance pour comparer des algorithmes d’apprentissage différents</a:t>
            </a:r>
            <a:endParaRPr lang="fr-CA" dirty="0"/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3988353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Autres définitions</a:t>
            </a:r>
            <a:endParaRPr lang="fr-CA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86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b="1" dirty="0" smtClean="0"/>
              <a:t>Capacité</a:t>
            </a:r>
            <a:r>
              <a:rPr lang="fr-CA" dirty="0" smtClean="0"/>
              <a:t> d’un modèle      : habilité d’un modèle à réduire son erreur d’entraînement, à mémoriser ces données</a:t>
            </a:r>
          </a:p>
          <a:p>
            <a:r>
              <a:rPr lang="fr-CA" b="1" dirty="0" smtClean="0"/>
              <a:t>Modèle paramétrique</a:t>
            </a:r>
            <a:r>
              <a:rPr lang="fr-CA" dirty="0" smtClean="0"/>
              <a:t>: modèle dont la capacité n’augmente pas avec le nombre de données (Perceptron, régression logistique, réseau de neurones avec un </a:t>
            </a:r>
            <a:r>
              <a:rPr lang="fr-CA" b="1" dirty="0" smtClean="0"/>
              <a:t>nombre de neurones fixe</a:t>
            </a:r>
            <a:r>
              <a:rPr lang="fr-CA" dirty="0" smtClean="0"/>
              <a:t>)</a:t>
            </a:r>
          </a:p>
          <a:p>
            <a:r>
              <a:rPr lang="fr-CA" b="1" dirty="0" smtClean="0"/>
              <a:t>Modèle non</a:t>
            </a:r>
            <a:r>
              <a:rPr lang="fr-CA" b="1" dirty="0"/>
              <a:t>-</a:t>
            </a:r>
            <a:r>
              <a:rPr lang="fr-CA" b="1" dirty="0" smtClean="0"/>
              <a:t>paramétrique</a:t>
            </a:r>
            <a:r>
              <a:rPr lang="fr-CA" dirty="0" smtClean="0"/>
              <a:t>: l’inverse de paramétrique, la capacité augmente avec la taille de l’ensemble d’entraînement (</a:t>
            </a:r>
            <a:r>
              <a:rPr lang="fr-CA" i="1" dirty="0" smtClean="0"/>
              <a:t>k</a:t>
            </a:r>
            <a:r>
              <a:rPr lang="fr-CA" dirty="0" smtClean="0"/>
              <a:t> plus proche voisin, réseau de neurones avec un </a:t>
            </a:r>
            <a:r>
              <a:rPr lang="fr-CA" b="1" dirty="0" smtClean="0"/>
              <a:t>nombre de neurones adapté aux données d’entraînement</a:t>
            </a:r>
            <a:r>
              <a:rPr lang="fr-CA" dirty="0" smtClean="0"/>
              <a:t>)</a:t>
            </a:r>
            <a:endParaRPr lang="fr-CA" dirty="0"/>
          </a:p>
          <a:p>
            <a:r>
              <a:rPr lang="fr-CA" b="1" dirty="0" smtClean="0"/>
              <a:t>Époque</a:t>
            </a:r>
            <a:r>
              <a:rPr lang="fr-CA" dirty="0" smtClean="0"/>
              <a:t>: une itération complète sur tous les exemples d’entraînement</a:t>
            </a:r>
          </a:p>
          <a:p>
            <a:r>
              <a:rPr lang="fr-CA" b="1" dirty="0" smtClean="0"/>
              <a:t>Fonction d’activation</a:t>
            </a:r>
            <a:r>
              <a:rPr lang="fr-CA" dirty="0" smtClean="0"/>
              <a:t>: fonction non-linéaire          des neurones cachés</a:t>
            </a:r>
            <a:endParaRPr lang="fr-CA" dirty="0"/>
          </a:p>
          <a:p>
            <a:endParaRPr lang="fr-CA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8513" y="1658713"/>
            <a:ext cx="171750" cy="257625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3594" y="4944926"/>
            <a:ext cx="451062" cy="32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432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Conclusion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L’apprentissage automatique permet d’extraire une expertise (humaine) à partir de données</a:t>
            </a:r>
          </a:p>
          <a:p>
            <a:r>
              <a:rPr lang="fr-CA" dirty="0" smtClean="0"/>
              <a:t>Nous avons vu le cas spécifique de la classification</a:t>
            </a:r>
          </a:p>
          <a:p>
            <a:pPr lvl="1"/>
            <a:r>
              <a:rPr lang="fr-CA" dirty="0" smtClean="0"/>
              <a:t>il existe plusieurs autres problèmes pour lesquels l’apprentissage automatique peut être utile (voir le cours </a:t>
            </a:r>
            <a:r>
              <a:rPr lang="fr-CA" b="1" dirty="0"/>
              <a:t>IFT 603 - </a:t>
            </a:r>
            <a:r>
              <a:rPr lang="fr-FR" b="1" dirty="0"/>
              <a:t>Techniques </a:t>
            </a:r>
            <a:r>
              <a:rPr lang="fr-FR" b="1" dirty="0" smtClean="0"/>
              <a:t>d'apprentissage</a:t>
            </a:r>
            <a:r>
              <a:rPr lang="fr-FR" dirty="0" smtClean="0"/>
              <a:t>)</a:t>
            </a:r>
            <a:endParaRPr lang="fr-CA" dirty="0" smtClean="0"/>
          </a:p>
          <a:p>
            <a:r>
              <a:rPr lang="fr-CA" dirty="0" smtClean="0"/>
              <a:t>L’algorithme des </a:t>
            </a:r>
            <a:r>
              <a:rPr lang="fr-CA" i="1" dirty="0" smtClean="0"/>
              <a:t>k</a:t>
            </a:r>
            <a:r>
              <a:rPr lang="fr-CA" dirty="0" smtClean="0"/>
              <a:t> plus proches voisins est simple et puissant (non-linéaire), mais peut être lent avec de grands ensembles de données</a:t>
            </a:r>
          </a:p>
          <a:p>
            <a:r>
              <a:rPr lang="fr-CA" dirty="0" smtClean="0"/>
              <a:t>Les algorithmes linéaires du Perceptron et de la régression logistique sont moins puissants mais efficaces</a:t>
            </a:r>
          </a:p>
          <a:p>
            <a:r>
              <a:rPr lang="fr-CA" dirty="0" smtClean="0"/>
              <a:t>Les réseaux de neurones artificiel peut avoir la puissance (capacité) d’une </a:t>
            </a:r>
            <a:r>
              <a:rPr lang="fr-CA" dirty="0" err="1" smtClean="0"/>
              <a:t>classifieur</a:t>
            </a:r>
            <a:r>
              <a:rPr lang="fr-CA" dirty="0" smtClean="0"/>
              <a:t> des </a:t>
            </a:r>
            <a:r>
              <a:rPr lang="fr-CA" i="1" dirty="0" smtClean="0"/>
              <a:t>k</a:t>
            </a:r>
            <a:r>
              <a:rPr lang="fr-CA" dirty="0" smtClean="0"/>
              <a:t> plus proches voisins, tout en étant plus efficace</a:t>
            </a:r>
          </a:p>
          <a:p>
            <a:r>
              <a:rPr lang="fr-CA" dirty="0" smtClean="0"/>
              <a:t>Pour en apprendre sur la recherche en apprentissage automatique, venez assister aux </a:t>
            </a:r>
            <a:r>
              <a:rPr lang="fr-CA" b="1" dirty="0" smtClean="0"/>
              <a:t>Présentations Web sur l’IA</a:t>
            </a:r>
            <a:r>
              <a:rPr lang="fr-CA" dirty="0" smtClean="0"/>
              <a:t>, les mardi de 12h30 à 13h30!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317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smtClean="0"/>
              <a:t>Illustration: 3 plus proches voisins</a:t>
            </a:r>
            <a:endParaRPr lang="fr-CA" noProof="0" dirty="0"/>
          </a:p>
        </p:txBody>
      </p:sp>
      <p:sp>
        <p:nvSpPr>
          <p:cNvPr id="17" name="Espace réservé du contenu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Reconnaissance de caractère: est-ce un ‘e’ ou un ‘o’?</a:t>
            </a:r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A" smtClean="0"/>
              <a:t>IFT615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Hugo Larochelle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9A5C2-26F0-C84F-B484-A651D7D81095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24" name="Imag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044464"/>
            <a:ext cx="8211932" cy="1896170"/>
          </a:xfrm>
          <a:prstGeom prst="rect">
            <a:avLst/>
          </a:prstGeom>
        </p:spPr>
      </p:pic>
      <p:sp>
        <p:nvSpPr>
          <p:cNvPr id="25" name="ZoneTexte 24"/>
          <p:cNvSpPr txBox="1"/>
          <p:nvPr/>
        </p:nvSpPr>
        <p:spPr>
          <a:xfrm>
            <a:off x="2534997" y="2318541"/>
            <a:ext cx="413857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2400" b="1" dirty="0" smtClean="0">
                <a:latin typeface="+mj-lt"/>
              </a:rPr>
              <a:t>Ensemble d’entraînement</a:t>
            </a:r>
          </a:p>
          <a:p>
            <a:pPr algn="ctr"/>
            <a:r>
              <a:rPr lang="fr-CA" dirty="0" smtClean="0">
                <a:latin typeface="+mj-lt"/>
              </a:rPr>
              <a:t>(100 exemples d’apprentissage par classe)</a:t>
            </a:r>
            <a:endParaRPr lang="fr-CA" dirty="0">
              <a:latin typeface="+mj-lt"/>
            </a:endParaRPr>
          </a:p>
        </p:txBody>
      </p:sp>
      <p:sp>
        <p:nvSpPr>
          <p:cNvPr id="26" name="ZoneTexte 25"/>
          <p:cNvSpPr txBox="1"/>
          <p:nvPr/>
        </p:nvSpPr>
        <p:spPr>
          <a:xfrm>
            <a:off x="1993316" y="5226853"/>
            <a:ext cx="1048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>
                <a:latin typeface="+mj-lt"/>
              </a:rPr>
              <a:t>C</a:t>
            </a:r>
            <a:r>
              <a:rPr lang="fr-CA" dirty="0" smtClean="0">
                <a:latin typeface="+mj-lt"/>
              </a:rPr>
              <a:t>lasse ‘e’</a:t>
            </a:r>
            <a:endParaRPr lang="fr-CA" dirty="0">
              <a:latin typeface="+mj-lt"/>
            </a:endParaRPr>
          </a:p>
        </p:txBody>
      </p:sp>
      <p:sp>
        <p:nvSpPr>
          <p:cNvPr id="27" name="ZoneTexte 26"/>
          <p:cNvSpPr txBox="1"/>
          <p:nvPr/>
        </p:nvSpPr>
        <p:spPr>
          <a:xfrm>
            <a:off x="6100243" y="5226853"/>
            <a:ext cx="1055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>
                <a:latin typeface="+mj-lt"/>
              </a:rPr>
              <a:t>C</a:t>
            </a:r>
            <a:r>
              <a:rPr lang="fr-CA" dirty="0" smtClean="0">
                <a:latin typeface="+mj-lt"/>
              </a:rPr>
              <a:t>lasse ‘o’</a:t>
            </a:r>
            <a:endParaRPr lang="fr-CA" dirty="0">
              <a:latin typeface="+mj-lt"/>
            </a:endParaRPr>
          </a:p>
        </p:txBody>
      </p:sp>
      <p:sp>
        <p:nvSpPr>
          <p:cNvPr id="28" name="Accolade ouvrante 27"/>
          <p:cNvSpPr/>
          <p:nvPr/>
        </p:nvSpPr>
        <p:spPr>
          <a:xfrm>
            <a:off x="2357669" y="3148574"/>
            <a:ext cx="286503" cy="3893573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sp>
        <p:nvSpPr>
          <p:cNvPr id="29" name="Accolade ouvrante 28"/>
          <p:cNvSpPr/>
          <p:nvPr/>
        </p:nvSpPr>
        <p:spPr>
          <a:xfrm>
            <a:off x="6509844" y="3155220"/>
            <a:ext cx="286503" cy="3893573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53910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ift615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 par défaut.thmx</Template>
  <TotalTime>3432</TotalTime>
  <Words>4181</Words>
  <Application>Microsoft Macintosh PowerPoint</Application>
  <PresentationFormat>Format US (216 x 279 mm)</PresentationFormat>
  <Paragraphs>1223</Paragraphs>
  <Slides>87</Slides>
  <Notes>34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87</vt:i4>
      </vt:variant>
    </vt:vector>
  </HeadingPairs>
  <TitlesOfParts>
    <vt:vector size="88" baseType="lpstr">
      <vt:lpstr>ift615</vt:lpstr>
      <vt:lpstr>IFT 615 – Intelligence artificielle    Apprentissage automatique</vt:lpstr>
      <vt:lpstr>Sujets couverts</vt:lpstr>
      <vt:lpstr>Apprentissage automatique</vt:lpstr>
      <vt:lpstr>Apprentissage dans un agent</vt:lpstr>
      <vt:lpstr>Types de problèmes d’apprentissage</vt:lpstr>
      <vt:lpstr>Types de problèmes d’apprentissage</vt:lpstr>
      <vt:lpstr>Représentation des données</vt:lpstr>
      <vt:lpstr>Exemple: classifieur  k plus proches voisins</vt:lpstr>
      <vt:lpstr>Illustration: 3 plus proches voisins</vt:lpstr>
      <vt:lpstr>Illustration: 3 plus proches voisins</vt:lpstr>
      <vt:lpstr>Illustration: 3 plus proches voisins</vt:lpstr>
      <vt:lpstr>Illustration: 3 plus proches voisins</vt:lpstr>
      <vt:lpstr>Apprentissage supervisé</vt:lpstr>
      <vt:lpstr>Retour sur classifieur  k plus proches voisins</vt:lpstr>
      <vt:lpstr>Mesure de la performance d’un  algorithme d’apprentissage</vt:lpstr>
      <vt:lpstr>Deuxième algorithme: Perceptron (Rosenblatt, 1957)</vt:lpstr>
      <vt:lpstr>Deuxième algorithme: Perceptron (Rosenblatt, 1957)</vt:lpstr>
      <vt:lpstr>Deuxième algorithme: Perceptron (Rosenblatt, 1957)</vt:lpstr>
      <vt:lpstr>Surface de séparation</vt:lpstr>
      <vt:lpstr>Convergence et séparabilité</vt:lpstr>
      <vt:lpstr>Courbe d’apprentissage</vt:lpstr>
      <vt:lpstr>Apprentissage vue comme  la minimisation d’une perte</vt:lpstr>
      <vt:lpstr>Recherche locale pour la minimisation d’une perte</vt:lpstr>
      <vt:lpstr>Dérivées</vt:lpstr>
      <vt:lpstr>Dérivées</vt:lpstr>
      <vt:lpstr>Dérivées</vt:lpstr>
      <vt:lpstr>Dérivées</vt:lpstr>
      <vt:lpstr>Dérivées</vt:lpstr>
      <vt:lpstr>Dérivées</vt:lpstr>
      <vt:lpstr>Dérivées</vt:lpstr>
      <vt:lpstr>Dérivées</vt:lpstr>
      <vt:lpstr>Dérivées</vt:lpstr>
      <vt:lpstr>Algorithme de descente de gradient</vt:lpstr>
      <vt:lpstr>Dérivée partielle et gradient</vt:lpstr>
      <vt:lpstr>Dérivée partielle et gradient</vt:lpstr>
      <vt:lpstr>Dérivée partielle et gradient</vt:lpstr>
      <vt:lpstr>Dérivée partielle et gradient</vt:lpstr>
      <vt:lpstr>Dérivée partielle et gradient</vt:lpstr>
      <vt:lpstr>Dérivée partielle et gradient</vt:lpstr>
      <vt:lpstr>Dérivée partielle et gradient</vt:lpstr>
      <vt:lpstr>Dérivée partielle et gradient</vt:lpstr>
      <vt:lpstr>Dérivée partielle et gradient</vt:lpstr>
      <vt:lpstr>Descente de gradient</vt:lpstr>
      <vt:lpstr>Descente de gradient</vt:lpstr>
      <vt:lpstr>Descente de gradient</vt:lpstr>
      <vt:lpstr>Apprentissage vue comme  la minimisation d’une perte</vt:lpstr>
      <vt:lpstr>Descente de gradient stochastique</vt:lpstr>
      <vt:lpstr>Retour sur le Perceptron</vt:lpstr>
      <vt:lpstr>Apprentissage vue comme  la minimisation d’une perte</vt:lpstr>
      <vt:lpstr>Troisième algorithme: régression logistique</vt:lpstr>
      <vt:lpstr>Dérivation de la règle d’apprentissage</vt:lpstr>
      <vt:lpstr>Limitation des classifieurs linéaires</vt:lpstr>
      <vt:lpstr>Limitation des classifieurs linéaires</vt:lpstr>
      <vt:lpstr>Limitation des classifieurs linéaires</vt:lpstr>
      <vt:lpstr>Quatrième algorithme:  réseau de neurones artificiel</vt:lpstr>
      <vt:lpstr>Cas général à L couches</vt:lpstr>
      <vt:lpstr>Dérivation de la règle d’apprentissage</vt:lpstr>
      <vt:lpstr>Dérivation en chaîne</vt:lpstr>
      <vt:lpstr>Dérivation en chaîne</vt:lpstr>
      <vt:lpstr>Dérivation de la règle d’apprentissage</vt:lpstr>
      <vt:lpstr>Rétropropagation des gradients</vt:lpstr>
      <vt:lpstr>Visualization de la rétropropagation</vt:lpstr>
      <vt:lpstr>Visualization de la rétropropagation</vt:lpstr>
      <vt:lpstr>Visualisation de la rétropropagation</vt:lpstr>
      <vt:lpstr>Retour sur la règle d’apprentissage</vt:lpstr>
      <vt:lpstr>Présentation PowerPoint</vt:lpstr>
      <vt:lpstr>Exemple</vt:lpstr>
      <vt:lpstr>Exemple</vt:lpstr>
      <vt:lpstr>Exemple</vt:lpstr>
      <vt:lpstr>Exemple</vt:lpstr>
      <vt:lpstr>Exemple</vt:lpstr>
      <vt:lpstr>Exemple</vt:lpstr>
      <vt:lpstr>Exemple</vt:lpstr>
      <vt:lpstr>Exemple</vt:lpstr>
      <vt:lpstr>Exemple</vt:lpstr>
      <vt:lpstr>Exemple</vt:lpstr>
      <vt:lpstr>Exemple</vt:lpstr>
      <vt:lpstr>Exemple</vt:lpstr>
      <vt:lpstr>Exemple</vt:lpstr>
      <vt:lpstr>Exemple</vt:lpstr>
      <vt:lpstr>Retour sur la notion de généralisation</vt:lpstr>
      <vt:lpstr>Retour sur la notion de généralisation</vt:lpstr>
      <vt:lpstr>Retour sur la notion de généralisation</vt:lpstr>
      <vt:lpstr>Hyper-paramètres</vt:lpstr>
      <vt:lpstr>Procédure d’évaluation complète</vt:lpstr>
      <vt:lpstr>Autres définitions</vt:lpstr>
      <vt:lpstr>Conclusion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IFT 615 – Intelligence artificielle    Processus décisionnels markoviens (MDP)</dc:title>
  <dc:creator>Utilisateur de la version d'évaluation de Office 2004</dc:creator>
  <cp:lastModifiedBy>Utilisateur de la version d'évaluation de Office 2004</cp:lastModifiedBy>
  <cp:revision>349</cp:revision>
  <dcterms:created xsi:type="dcterms:W3CDTF">2011-11-25T18:28:08Z</dcterms:created>
  <dcterms:modified xsi:type="dcterms:W3CDTF">2012-03-30T13:36:43Z</dcterms:modified>
</cp:coreProperties>
</file>

<file path=docProps/thumbnail.jpeg>
</file>